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Inter Bold" charset="1" panose="020B0802030000000004"/>
      <p:regular r:id="rId19"/>
    </p:embeddedFont>
    <p:embeddedFont>
      <p:font typeface="Inter" charset="1" panose="020B0502030000000004"/>
      <p:regular r:id="rId20"/>
    </p:embeddedFont>
    <p:embeddedFont>
      <p:font typeface="Inter Light" charset="1" panose="020005030000000200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notesSlides/notesSlide3.xml" Type="http://schemas.openxmlformats.org/officeDocument/2006/relationships/notesSlide"/><Relationship Id="rId23" Target="notesSlides/notesSlide4.xml" Type="http://schemas.openxmlformats.org/officeDocument/2006/relationships/notesSlide"/><Relationship Id="rId24" Target="notesSlides/notesSlide5.xml" Type="http://schemas.openxmlformats.org/officeDocument/2006/relationships/notesSlide"/><Relationship Id="rId25" Target="fonts/font25.fntdata" Type="http://schemas.openxmlformats.org/officeDocument/2006/relationships/font"/><Relationship Id="rId26" Target="notesSlides/notesSlide6.xml" Type="http://schemas.openxmlformats.org/officeDocument/2006/relationships/notesSlide"/><Relationship Id="rId27" Target="notesSlides/notesSlide7.xml" Type="http://schemas.openxmlformats.org/officeDocument/2006/relationships/notesSlide"/><Relationship Id="rId28" Target="notesSlides/notesSlide8.xml" Type="http://schemas.openxmlformats.org/officeDocument/2006/relationships/notesSlide"/><Relationship Id="rId29" Target="notesSlides/notesSlide9.xml" Type="http://schemas.openxmlformats.org/officeDocument/2006/relationships/notesSlide"/><Relationship Id="rId3" Target="viewProps.xml" Type="http://schemas.openxmlformats.org/officeDocument/2006/relationships/viewProps"/><Relationship Id="rId30" Target="notesSlides/notesSlide10.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notesSlides/notesSlide4.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https://gamma.app/?utm_source=made-with-gamma" TargetMode="External" Type="http://schemas.openxmlformats.org/officeDocument/2006/relationships/hyperlink"/><Relationship Id="rId4" Target="../media/image11.png" Type="http://schemas.openxmlformats.org/officeDocument/2006/relationships/image"/><Relationship Id="rId5"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7" y="1244947"/>
            <a:ext cx="9445526" cy="1800522"/>
          </a:xfrm>
          <a:prstGeom prst="rect">
            <a:avLst/>
          </a:prstGeom>
        </p:spPr>
        <p:txBody>
          <a:bodyPr anchor="t" rtlCol="false" tIns="0" lIns="0" bIns="0" rIns="0">
            <a:spAutoFit/>
          </a:bodyPr>
          <a:lstStyle/>
          <a:p>
            <a:pPr algn="l">
              <a:lnSpc>
                <a:spcPts val="6937"/>
              </a:lnSpc>
            </a:pPr>
            <a:r>
              <a:rPr lang="en-US" sz="5562" b="true">
                <a:solidFill>
                  <a:srgbClr val="000000"/>
                </a:solidFill>
                <a:latin typeface="Inter Bold"/>
                <a:ea typeface="Inter Bold"/>
                <a:cs typeface="Inter Bold"/>
                <a:sym typeface="Inter Bold"/>
              </a:rPr>
              <a:t>OSINT Threat Intelligence Dashboard</a:t>
            </a:r>
          </a:p>
        </p:txBody>
      </p:sp>
      <p:sp>
        <p:nvSpPr>
          <p:cNvPr name="TextBox 9" id="9"/>
          <p:cNvSpPr txBox="true"/>
          <p:nvPr/>
        </p:nvSpPr>
        <p:spPr>
          <a:xfrm rot="0">
            <a:off x="7850237" y="3384947"/>
            <a:ext cx="9445526" cy="992981"/>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A unified platform for gathering, visualizing, and exporting open-source intelligence data from multiple OSINT tools and data sources.</a:t>
            </a:r>
          </a:p>
        </p:txBody>
      </p:sp>
      <p:sp>
        <p:nvSpPr>
          <p:cNvPr name="TextBox 10" id="10"/>
          <p:cNvSpPr txBox="true"/>
          <p:nvPr/>
        </p:nvSpPr>
        <p:spPr>
          <a:xfrm rot="0">
            <a:off x="7850237" y="4611141"/>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HIMANSHU GIDWANI (E23CSEU2258)</a:t>
            </a:r>
          </a:p>
        </p:txBody>
      </p:sp>
      <p:sp>
        <p:nvSpPr>
          <p:cNvPr name="TextBox 11" id="11"/>
          <p:cNvSpPr txBox="true"/>
          <p:nvPr/>
        </p:nvSpPr>
        <p:spPr>
          <a:xfrm rot="0">
            <a:off x="7850237" y="5383709"/>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KANISHK RAI (E23CSEU2178)</a:t>
            </a:r>
          </a:p>
        </p:txBody>
      </p:sp>
      <p:sp>
        <p:nvSpPr>
          <p:cNvPr name="TextBox 12" id="12"/>
          <p:cNvSpPr txBox="true"/>
          <p:nvPr/>
        </p:nvSpPr>
        <p:spPr>
          <a:xfrm rot="0">
            <a:off x="7850237" y="6156275"/>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DHRUV GUPTA (E23CSEU2249)</a:t>
            </a:r>
          </a:p>
        </p:txBody>
      </p:sp>
      <p:sp>
        <p:nvSpPr>
          <p:cNvPr name="TextBox 13" id="13"/>
          <p:cNvSpPr txBox="true"/>
          <p:nvPr/>
        </p:nvSpPr>
        <p:spPr>
          <a:xfrm rot="0">
            <a:off x="7850237" y="6928843"/>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RACHELL GUPTA (E23CSEU2187)</a:t>
            </a:r>
          </a:p>
        </p:txBody>
      </p:sp>
      <p:sp>
        <p:nvSpPr>
          <p:cNvPr name="TextBox 14" id="14"/>
          <p:cNvSpPr txBox="true"/>
          <p:nvPr/>
        </p:nvSpPr>
        <p:spPr>
          <a:xfrm rot="0">
            <a:off x="7850237" y="7701409"/>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ABHISHEK KUMAR (E23CSEU2239)</a:t>
            </a:r>
          </a:p>
        </p:txBody>
      </p:sp>
      <p:sp>
        <p:nvSpPr>
          <p:cNvPr name="TextBox 15" id="15"/>
          <p:cNvSpPr txBox="true"/>
          <p:nvPr/>
        </p:nvSpPr>
        <p:spPr>
          <a:xfrm rot="0">
            <a:off x="7850237" y="8473976"/>
            <a:ext cx="9445526" cy="539354"/>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PRANJAL TANWAR (E23CSEU2318)</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5599808" y="4728567"/>
            <a:ext cx="7088237" cy="914549"/>
          </a:xfrm>
          <a:prstGeom prst="rect">
            <a:avLst/>
          </a:prstGeom>
        </p:spPr>
        <p:txBody>
          <a:bodyPr anchor="t" rtlCol="false" tIns="0" lIns="0" bIns="0" rIns="0">
            <a:spAutoFit/>
          </a:bodyPr>
          <a:lstStyle/>
          <a:p>
            <a:pPr algn="ctr">
              <a:lnSpc>
                <a:spcPts val="6937"/>
              </a:lnSpc>
            </a:pPr>
            <a:r>
              <a:rPr lang="en-US" sz="5562" b="true">
                <a:solidFill>
                  <a:srgbClr val="000000"/>
                </a:solidFill>
                <a:latin typeface="Inter Bold"/>
                <a:ea typeface="Inter Bold"/>
                <a:cs typeface="Inter Bold"/>
                <a:sym typeface="Inter Bold"/>
              </a:rPr>
              <a:t>Thank You</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28575"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992238" y="1322785"/>
            <a:ext cx="9208294" cy="914549"/>
          </a:xfrm>
          <a:prstGeom prst="rect">
            <a:avLst/>
          </a:prstGeom>
        </p:spPr>
        <p:txBody>
          <a:bodyPr anchor="t" rtlCol="false" tIns="0" lIns="0" bIns="0" rIns="0">
            <a:spAutoFit/>
          </a:bodyPr>
          <a:lstStyle/>
          <a:p>
            <a:pPr algn="l">
              <a:lnSpc>
                <a:spcPts val="6937"/>
              </a:lnSpc>
            </a:pPr>
            <a:r>
              <a:rPr lang="en-US" sz="5562" b="true">
                <a:solidFill>
                  <a:srgbClr val="000000"/>
                </a:solidFill>
                <a:latin typeface="Inter Bold"/>
                <a:ea typeface="Inter Bold"/>
                <a:cs typeface="Inter Bold"/>
                <a:sym typeface="Inter Bold"/>
              </a:rPr>
              <a:t>The Intelligence Challenge</a:t>
            </a:r>
          </a:p>
        </p:txBody>
      </p:sp>
      <p:sp>
        <p:nvSpPr>
          <p:cNvPr name="TextBox 7" id="7"/>
          <p:cNvSpPr txBox="true"/>
          <p:nvPr/>
        </p:nvSpPr>
        <p:spPr>
          <a:xfrm rot="0">
            <a:off x="992238" y="3408909"/>
            <a:ext cx="16303526" cy="992981"/>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Modern cybersecurity operations demand rapid threat intelligence collection, but analysts struggle with fragmented tools, manual processes, and disparate data sources. A centralized solution is critical.</a:t>
            </a:r>
          </a:p>
        </p:txBody>
      </p:sp>
      <p:grpSp>
        <p:nvGrpSpPr>
          <p:cNvPr name="Group 8" id="8"/>
          <p:cNvGrpSpPr/>
          <p:nvPr/>
        </p:nvGrpSpPr>
        <p:grpSpPr>
          <a:xfrm rot="0">
            <a:off x="973188" y="4701779"/>
            <a:ext cx="5283547" cy="3562499"/>
            <a:chOff x="0" y="0"/>
            <a:chExt cx="7044730" cy="4749998"/>
          </a:xfrm>
        </p:grpSpPr>
        <p:sp>
          <p:nvSpPr>
            <p:cNvPr name="Freeform 9" id="9"/>
            <p:cNvSpPr/>
            <p:nvPr/>
          </p:nvSpPr>
          <p:spPr>
            <a:xfrm flipH="false" flipV="false" rot="0">
              <a:off x="25400" y="25400"/>
              <a:ext cx="6994017" cy="4699254"/>
            </a:xfrm>
            <a:custGeom>
              <a:avLst/>
              <a:gdLst/>
              <a:ahLst/>
              <a:cxnLst/>
              <a:rect r="r" b="b" t="t" l="l"/>
              <a:pathLst>
                <a:path h="4699254" w="6994017">
                  <a:moveTo>
                    <a:pt x="0" y="243840"/>
                  </a:moveTo>
                  <a:cubicBezTo>
                    <a:pt x="0" y="109220"/>
                    <a:pt x="109601" y="0"/>
                    <a:pt x="244729" y="0"/>
                  </a:cubicBezTo>
                  <a:lnTo>
                    <a:pt x="6749288" y="0"/>
                  </a:lnTo>
                  <a:cubicBezTo>
                    <a:pt x="6884416" y="0"/>
                    <a:pt x="6994017" y="109220"/>
                    <a:pt x="6994017" y="243840"/>
                  </a:cubicBezTo>
                  <a:lnTo>
                    <a:pt x="6994017" y="4455414"/>
                  </a:lnTo>
                  <a:cubicBezTo>
                    <a:pt x="6994017" y="4590034"/>
                    <a:pt x="6884416" y="4699254"/>
                    <a:pt x="6749288" y="4699254"/>
                  </a:cubicBezTo>
                  <a:lnTo>
                    <a:pt x="244729" y="4699254"/>
                  </a:lnTo>
                  <a:cubicBezTo>
                    <a:pt x="109601" y="4699254"/>
                    <a:pt x="0" y="4590034"/>
                    <a:pt x="0" y="4455414"/>
                  </a:cubicBezTo>
                  <a:close/>
                </a:path>
              </a:pathLst>
            </a:custGeom>
            <a:solidFill>
              <a:srgbClr val="FFFFFF"/>
            </a:solidFill>
          </p:spPr>
        </p:sp>
        <p:sp>
          <p:nvSpPr>
            <p:cNvPr name="Freeform 10" id="10"/>
            <p:cNvSpPr/>
            <p:nvPr/>
          </p:nvSpPr>
          <p:spPr>
            <a:xfrm flipH="false" flipV="false" rot="0">
              <a:off x="0" y="0"/>
              <a:ext cx="7044817" cy="4750054"/>
            </a:xfrm>
            <a:custGeom>
              <a:avLst/>
              <a:gdLst/>
              <a:ahLst/>
              <a:cxnLst/>
              <a:rect r="r" b="b" t="t" l="l"/>
              <a:pathLst>
                <a:path h="4750054" w="7044817">
                  <a:moveTo>
                    <a:pt x="0" y="269240"/>
                  </a:moveTo>
                  <a:cubicBezTo>
                    <a:pt x="0" y="120396"/>
                    <a:pt x="121031" y="0"/>
                    <a:pt x="270129" y="0"/>
                  </a:cubicBezTo>
                  <a:lnTo>
                    <a:pt x="6774688" y="0"/>
                  </a:lnTo>
                  <a:lnTo>
                    <a:pt x="6774688" y="25400"/>
                  </a:lnTo>
                  <a:lnTo>
                    <a:pt x="6774688" y="0"/>
                  </a:lnTo>
                  <a:cubicBezTo>
                    <a:pt x="6923786" y="0"/>
                    <a:pt x="7044817" y="120396"/>
                    <a:pt x="7044817" y="269240"/>
                  </a:cubicBezTo>
                  <a:lnTo>
                    <a:pt x="7044817" y="4480814"/>
                  </a:lnTo>
                  <a:lnTo>
                    <a:pt x="7019417" y="4480814"/>
                  </a:lnTo>
                  <a:lnTo>
                    <a:pt x="7044817" y="4480814"/>
                  </a:lnTo>
                  <a:cubicBezTo>
                    <a:pt x="7044817" y="4629658"/>
                    <a:pt x="6923786" y="4750054"/>
                    <a:pt x="6774688" y="4750054"/>
                  </a:cubicBezTo>
                  <a:lnTo>
                    <a:pt x="6774688" y="4724654"/>
                  </a:lnTo>
                  <a:lnTo>
                    <a:pt x="6774688" y="4750054"/>
                  </a:lnTo>
                  <a:lnTo>
                    <a:pt x="270129" y="4750054"/>
                  </a:lnTo>
                  <a:lnTo>
                    <a:pt x="270129" y="4724654"/>
                  </a:lnTo>
                  <a:lnTo>
                    <a:pt x="270129" y="4750054"/>
                  </a:lnTo>
                  <a:cubicBezTo>
                    <a:pt x="121031" y="4750054"/>
                    <a:pt x="0" y="4629531"/>
                    <a:pt x="0" y="4480814"/>
                  </a:cubicBezTo>
                  <a:lnTo>
                    <a:pt x="0" y="269240"/>
                  </a:lnTo>
                  <a:lnTo>
                    <a:pt x="25400" y="269240"/>
                  </a:lnTo>
                  <a:lnTo>
                    <a:pt x="0" y="269240"/>
                  </a:lnTo>
                  <a:moveTo>
                    <a:pt x="50800" y="269240"/>
                  </a:moveTo>
                  <a:lnTo>
                    <a:pt x="50800" y="4480814"/>
                  </a:lnTo>
                  <a:lnTo>
                    <a:pt x="25400" y="4480814"/>
                  </a:lnTo>
                  <a:lnTo>
                    <a:pt x="50800" y="4480814"/>
                  </a:lnTo>
                  <a:cubicBezTo>
                    <a:pt x="50800" y="4601337"/>
                    <a:pt x="148844" y="4699254"/>
                    <a:pt x="270129" y="4699254"/>
                  </a:cubicBezTo>
                  <a:lnTo>
                    <a:pt x="6774688" y="4699254"/>
                  </a:lnTo>
                  <a:cubicBezTo>
                    <a:pt x="6895846" y="4699254"/>
                    <a:pt x="6994017" y="4601337"/>
                    <a:pt x="6994017" y="4480814"/>
                  </a:cubicBezTo>
                  <a:lnTo>
                    <a:pt x="6994017" y="269240"/>
                  </a:lnTo>
                  <a:lnTo>
                    <a:pt x="7019417" y="269240"/>
                  </a:lnTo>
                  <a:lnTo>
                    <a:pt x="6994017" y="269240"/>
                  </a:lnTo>
                  <a:cubicBezTo>
                    <a:pt x="6994017" y="148717"/>
                    <a:pt x="6895973" y="50800"/>
                    <a:pt x="6774688" y="50800"/>
                  </a:cubicBezTo>
                  <a:lnTo>
                    <a:pt x="270129" y="50800"/>
                  </a:lnTo>
                  <a:lnTo>
                    <a:pt x="270129" y="25400"/>
                  </a:lnTo>
                  <a:lnTo>
                    <a:pt x="270129" y="50800"/>
                  </a:lnTo>
                  <a:cubicBezTo>
                    <a:pt x="148844" y="50800"/>
                    <a:pt x="50800" y="148717"/>
                    <a:pt x="50800" y="269240"/>
                  </a:cubicBezTo>
                  <a:close/>
                </a:path>
              </a:pathLst>
            </a:custGeom>
            <a:solidFill>
              <a:srgbClr val="C0C1D7"/>
            </a:solidFill>
          </p:spPr>
        </p:sp>
      </p:grpSp>
      <p:grpSp>
        <p:nvGrpSpPr>
          <p:cNvPr name="Group 11" id="11"/>
          <p:cNvGrpSpPr/>
          <p:nvPr/>
        </p:nvGrpSpPr>
        <p:grpSpPr>
          <a:xfrm rot="0">
            <a:off x="954138" y="4720829"/>
            <a:ext cx="152400" cy="3524399"/>
            <a:chOff x="0" y="0"/>
            <a:chExt cx="203200" cy="4699198"/>
          </a:xfrm>
        </p:grpSpPr>
        <p:sp>
          <p:nvSpPr>
            <p:cNvPr name="Freeform 12" id="12"/>
            <p:cNvSpPr/>
            <p:nvPr/>
          </p:nvSpPr>
          <p:spPr>
            <a:xfrm flipH="false" flipV="false" rot="0">
              <a:off x="0" y="0"/>
              <a:ext cx="203200" cy="4699254"/>
            </a:xfrm>
            <a:custGeom>
              <a:avLst/>
              <a:gdLst/>
              <a:ahLst/>
              <a:cxnLst/>
              <a:rect r="r" b="b" t="t" l="l"/>
              <a:pathLst>
                <a:path h="4699254" w="203200">
                  <a:moveTo>
                    <a:pt x="0" y="101600"/>
                  </a:moveTo>
                  <a:cubicBezTo>
                    <a:pt x="0" y="45466"/>
                    <a:pt x="45466" y="0"/>
                    <a:pt x="101600" y="0"/>
                  </a:cubicBezTo>
                  <a:cubicBezTo>
                    <a:pt x="157734" y="0"/>
                    <a:pt x="203200" y="45466"/>
                    <a:pt x="203200" y="101600"/>
                  </a:cubicBezTo>
                  <a:lnTo>
                    <a:pt x="203200" y="4597654"/>
                  </a:lnTo>
                  <a:cubicBezTo>
                    <a:pt x="203200" y="4653788"/>
                    <a:pt x="157734" y="4699254"/>
                    <a:pt x="101600" y="4699254"/>
                  </a:cubicBezTo>
                  <a:cubicBezTo>
                    <a:pt x="45466" y="4699254"/>
                    <a:pt x="0" y="4653788"/>
                    <a:pt x="0" y="4597654"/>
                  </a:cubicBezTo>
                  <a:close/>
                </a:path>
              </a:pathLst>
            </a:custGeom>
            <a:solidFill>
              <a:srgbClr val="4950BC"/>
            </a:solidFill>
          </p:spPr>
        </p:sp>
      </p:grpSp>
      <p:sp>
        <p:nvSpPr>
          <p:cNvPr name="TextBox 13" id="13"/>
          <p:cNvSpPr txBox="true"/>
          <p:nvPr/>
        </p:nvSpPr>
        <p:spPr>
          <a:xfrm rot="0">
            <a:off x="1428155" y="5023396"/>
            <a:ext cx="3544044" cy="461962"/>
          </a:xfrm>
          <a:prstGeom prst="rect">
            <a:avLst/>
          </a:prstGeom>
        </p:spPr>
        <p:txBody>
          <a:bodyPr anchor="t" rtlCol="false" tIns="0" lIns="0" bIns="0" rIns="0">
            <a:spAutoFit/>
          </a:bodyPr>
          <a:lstStyle/>
          <a:p>
            <a:pPr algn="l">
              <a:lnSpc>
                <a:spcPts val="3437"/>
              </a:lnSpc>
            </a:pPr>
            <a:r>
              <a:rPr lang="en-US" sz="2750" b="true">
                <a:solidFill>
                  <a:srgbClr val="272525"/>
                </a:solidFill>
                <a:latin typeface="Inter Bold"/>
                <a:ea typeface="Inter Bold"/>
                <a:cs typeface="Inter Bold"/>
                <a:sym typeface="Inter Bold"/>
              </a:rPr>
              <a:t>Fragmented Data</a:t>
            </a:r>
          </a:p>
        </p:txBody>
      </p:sp>
      <p:sp>
        <p:nvSpPr>
          <p:cNvPr name="TextBox 14" id="14"/>
          <p:cNvSpPr txBox="true"/>
          <p:nvPr/>
        </p:nvSpPr>
        <p:spPr>
          <a:xfrm rot="0">
            <a:off x="1428155" y="5569744"/>
            <a:ext cx="4487912" cy="1900237"/>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Intelligence scattered across Shodan, Google Dorks, theHarvester, and countless APIs with no single source of truth.</a:t>
            </a:r>
          </a:p>
        </p:txBody>
      </p:sp>
      <p:grpSp>
        <p:nvGrpSpPr>
          <p:cNvPr name="Group 15" id="15"/>
          <p:cNvGrpSpPr/>
          <p:nvPr/>
        </p:nvGrpSpPr>
        <p:grpSpPr>
          <a:xfrm rot="0">
            <a:off x="6502152" y="4701779"/>
            <a:ext cx="5283547" cy="3562499"/>
            <a:chOff x="0" y="0"/>
            <a:chExt cx="7044730" cy="4749998"/>
          </a:xfrm>
        </p:grpSpPr>
        <p:sp>
          <p:nvSpPr>
            <p:cNvPr name="Freeform 16" id="16"/>
            <p:cNvSpPr/>
            <p:nvPr/>
          </p:nvSpPr>
          <p:spPr>
            <a:xfrm flipH="false" flipV="false" rot="0">
              <a:off x="25400" y="25400"/>
              <a:ext cx="6994017" cy="4699254"/>
            </a:xfrm>
            <a:custGeom>
              <a:avLst/>
              <a:gdLst/>
              <a:ahLst/>
              <a:cxnLst/>
              <a:rect r="r" b="b" t="t" l="l"/>
              <a:pathLst>
                <a:path h="4699254" w="6994017">
                  <a:moveTo>
                    <a:pt x="0" y="243840"/>
                  </a:moveTo>
                  <a:cubicBezTo>
                    <a:pt x="0" y="109220"/>
                    <a:pt x="109601" y="0"/>
                    <a:pt x="244729" y="0"/>
                  </a:cubicBezTo>
                  <a:lnTo>
                    <a:pt x="6749288" y="0"/>
                  </a:lnTo>
                  <a:cubicBezTo>
                    <a:pt x="6884416" y="0"/>
                    <a:pt x="6994017" y="109220"/>
                    <a:pt x="6994017" y="243840"/>
                  </a:cubicBezTo>
                  <a:lnTo>
                    <a:pt x="6994017" y="4455414"/>
                  </a:lnTo>
                  <a:cubicBezTo>
                    <a:pt x="6994017" y="4590034"/>
                    <a:pt x="6884416" y="4699254"/>
                    <a:pt x="6749288" y="4699254"/>
                  </a:cubicBezTo>
                  <a:lnTo>
                    <a:pt x="244729" y="4699254"/>
                  </a:lnTo>
                  <a:cubicBezTo>
                    <a:pt x="109601" y="4699254"/>
                    <a:pt x="0" y="4590034"/>
                    <a:pt x="0" y="4455414"/>
                  </a:cubicBezTo>
                  <a:close/>
                </a:path>
              </a:pathLst>
            </a:custGeom>
            <a:solidFill>
              <a:srgbClr val="FFFFFF"/>
            </a:solidFill>
          </p:spPr>
        </p:sp>
        <p:sp>
          <p:nvSpPr>
            <p:cNvPr name="Freeform 17" id="17"/>
            <p:cNvSpPr/>
            <p:nvPr/>
          </p:nvSpPr>
          <p:spPr>
            <a:xfrm flipH="false" flipV="false" rot="0">
              <a:off x="0" y="0"/>
              <a:ext cx="7044817" cy="4750054"/>
            </a:xfrm>
            <a:custGeom>
              <a:avLst/>
              <a:gdLst/>
              <a:ahLst/>
              <a:cxnLst/>
              <a:rect r="r" b="b" t="t" l="l"/>
              <a:pathLst>
                <a:path h="4750054" w="7044817">
                  <a:moveTo>
                    <a:pt x="0" y="269240"/>
                  </a:moveTo>
                  <a:cubicBezTo>
                    <a:pt x="0" y="120396"/>
                    <a:pt x="121031" y="0"/>
                    <a:pt x="270129" y="0"/>
                  </a:cubicBezTo>
                  <a:lnTo>
                    <a:pt x="6774688" y="0"/>
                  </a:lnTo>
                  <a:lnTo>
                    <a:pt x="6774688" y="25400"/>
                  </a:lnTo>
                  <a:lnTo>
                    <a:pt x="6774688" y="0"/>
                  </a:lnTo>
                  <a:cubicBezTo>
                    <a:pt x="6923786" y="0"/>
                    <a:pt x="7044817" y="120396"/>
                    <a:pt x="7044817" y="269240"/>
                  </a:cubicBezTo>
                  <a:lnTo>
                    <a:pt x="7044817" y="4480814"/>
                  </a:lnTo>
                  <a:lnTo>
                    <a:pt x="7019417" y="4480814"/>
                  </a:lnTo>
                  <a:lnTo>
                    <a:pt x="7044817" y="4480814"/>
                  </a:lnTo>
                  <a:cubicBezTo>
                    <a:pt x="7044817" y="4629658"/>
                    <a:pt x="6923786" y="4750054"/>
                    <a:pt x="6774688" y="4750054"/>
                  </a:cubicBezTo>
                  <a:lnTo>
                    <a:pt x="6774688" y="4724654"/>
                  </a:lnTo>
                  <a:lnTo>
                    <a:pt x="6774688" y="4750054"/>
                  </a:lnTo>
                  <a:lnTo>
                    <a:pt x="270129" y="4750054"/>
                  </a:lnTo>
                  <a:lnTo>
                    <a:pt x="270129" y="4724654"/>
                  </a:lnTo>
                  <a:lnTo>
                    <a:pt x="270129" y="4750054"/>
                  </a:lnTo>
                  <a:cubicBezTo>
                    <a:pt x="121031" y="4750054"/>
                    <a:pt x="0" y="4629531"/>
                    <a:pt x="0" y="4480814"/>
                  </a:cubicBezTo>
                  <a:lnTo>
                    <a:pt x="0" y="269240"/>
                  </a:lnTo>
                  <a:lnTo>
                    <a:pt x="25400" y="269240"/>
                  </a:lnTo>
                  <a:lnTo>
                    <a:pt x="0" y="269240"/>
                  </a:lnTo>
                  <a:moveTo>
                    <a:pt x="50800" y="269240"/>
                  </a:moveTo>
                  <a:lnTo>
                    <a:pt x="50800" y="4480814"/>
                  </a:lnTo>
                  <a:lnTo>
                    <a:pt x="25400" y="4480814"/>
                  </a:lnTo>
                  <a:lnTo>
                    <a:pt x="50800" y="4480814"/>
                  </a:lnTo>
                  <a:cubicBezTo>
                    <a:pt x="50800" y="4601337"/>
                    <a:pt x="148844" y="4699254"/>
                    <a:pt x="270129" y="4699254"/>
                  </a:cubicBezTo>
                  <a:lnTo>
                    <a:pt x="6774688" y="4699254"/>
                  </a:lnTo>
                  <a:cubicBezTo>
                    <a:pt x="6895846" y="4699254"/>
                    <a:pt x="6994017" y="4601337"/>
                    <a:pt x="6994017" y="4480814"/>
                  </a:cubicBezTo>
                  <a:lnTo>
                    <a:pt x="6994017" y="269240"/>
                  </a:lnTo>
                  <a:lnTo>
                    <a:pt x="7019417" y="269240"/>
                  </a:lnTo>
                  <a:lnTo>
                    <a:pt x="6994017" y="269240"/>
                  </a:lnTo>
                  <a:cubicBezTo>
                    <a:pt x="6994017" y="148717"/>
                    <a:pt x="6895973" y="50800"/>
                    <a:pt x="6774688" y="50800"/>
                  </a:cubicBezTo>
                  <a:lnTo>
                    <a:pt x="270129" y="50800"/>
                  </a:lnTo>
                  <a:lnTo>
                    <a:pt x="270129" y="25400"/>
                  </a:lnTo>
                  <a:lnTo>
                    <a:pt x="270129" y="50800"/>
                  </a:lnTo>
                  <a:cubicBezTo>
                    <a:pt x="148844" y="50800"/>
                    <a:pt x="50800" y="148717"/>
                    <a:pt x="50800" y="269240"/>
                  </a:cubicBezTo>
                  <a:close/>
                </a:path>
              </a:pathLst>
            </a:custGeom>
            <a:solidFill>
              <a:srgbClr val="C0C1D7"/>
            </a:solidFill>
          </p:spPr>
        </p:sp>
      </p:grpSp>
      <p:grpSp>
        <p:nvGrpSpPr>
          <p:cNvPr name="Group 18" id="18"/>
          <p:cNvGrpSpPr/>
          <p:nvPr/>
        </p:nvGrpSpPr>
        <p:grpSpPr>
          <a:xfrm rot="0">
            <a:off x="6483102" y="4720829"/>
            <a:ext cx="152400" cy="3524399"/>
            <a:chOff x="0" y="0"/>
            <a:chExt cx="203200" cy="4699198"/>
          </a:xfrm>
        </p:grpSpPr>
        <p:sp>
          <p:nvSpPr>
            <p:cNvPr name="Freeform 19" id="19"/>
            <p:cNvSpPr/>
            <p:nvPr/>
          </p:nvSpPr>
          <p:spPr>
            <a:xfrm flipH="false" flipV="false" rot="0">
              <a:off x="0" y="0"/>
              <a:ext cx="203200" cy="4699254"/>
            </a:xfrm>
            <a:custGeom>
              <a:avLst/>
              <a:gdLst/>
              <a:ahLst/>
              <a:cxnLst/>
              <a:rect r="r" b="b" t="t" l="l"/>
              <a:pathLst>
                <a:path h="4699254" w="203200">
                  <a:moveTo>
                    <a:pt x="0" y="101600"/>
                  </a:moveTo>
                  <a:cubicBezTo>
                    <a:pt x="0" y="45466"/>
                    <a:pt x="45466" y="0"/>
                    <a:pt x="101600" y="0"/>
                  </a:cubicBezTo>
                  <a:cubicBezTo>
                    <a:pt x="157734" y="0"/>
                    <a:pt x="203200" y="45466"/>
                    <a:pt x="203200" y="101600"/>
                  </a:cubicBezTo>
                  <a:lnTo>
                    <a:pt x="203200" y="4597654"/>
                  </a:lnTo>
                  <a:cubicBezTo>
                    <a:pt x="203200" y="4653788"/>
                    <a:pt x="157734" y="4699254"/>
                    <a:pt x="101600" y="4699254"/>
                  </a:cubicBezTo>
                  <a:cubicBezTo>
                    <a:pt x="45466" y="4699254"/>
                    <a:pt x="0" y="4653788"/>
                    <a:pt x="0" y="4597654"/>
                  </a:cubicBezTo>
                  <a:close/>
                </a:path>
              </a:pathLst>
            </a:custGeom>
            <a:solidFill>
              <a:srgbClr val="4950BC"/>
            </a:solidFill>
          </p:spPr>
        </p:sp>
      </p:grpSp>
      <p:sp>
        <p:nvSpPr>
          <p:cNvPr name="TextBox 20" id="20"/>
          <p:cNvSpPr txBox="true"/>
          <p:nvPr/>
        </p:nvSpPr>
        <p:spPr>
          <a:xfrm rot="0">
            <a:off x="6957120" y="5023396"/>
            <a:ext cx="3544044" cy="461962"/>
          </a:xfrm>
          <a:prstGeom prst="rect">
            <a:avLst/>
          </a:prstGeom>
        </p:spPr>
        <p:txBody>
          <a:bodyPr anchor="t" rtlCol="false" tIns="0" lIns="0" bIns="0" rIns="0">
            <a:spAutoFit/>
          </a:bodyPr>
          <a:lstStyle/>
          <a:p>
            <a:pPr algn="l">
              <a:lnSpc>
                <a:spcPts val="3437"/>
              </a:lnSpc>
            </a:pPr>
            <a:r>
              <a:rPr lang="en-US" sz="2750" b="true">
                <a:solidFill>
                  <a:srgbClr val="272525"/>
                </a:solidFill>
                <a:latin typeface="Inter Bold"/>
                <a:ea typeface="Inter Bold"/>
                <a:cs typeface="Inter Bold"/>
                <a:sym typeface="Inter Bold"/>
              </a:rPr>
              <a:t>Manual Workflows</a:t>
            </a:r>
          </a:p>
        </p:txBody>
      </p:sp>
      <p:sp>
        <p:nvSpPr>
          <p:cNvPr name="TextBox 21" id="21"/>
          <p:cNvSpPr txBox="true"/>
          <p:nvPr/>
        </p:nvSpPr>
        <p:spPr>
          <a:xfrm rot="0">
            <a:off x="6957120" y="5569744"/>
            <a:ext cx="4487912" cy="1900237"/>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Time-consuming data collection and entry errors create inefficiencies and miss critical threat signals in real-time.</a:t>
            </a:r>
          </a:p>
        </p:txBody>
      </p:sp>
      <p:grpSp>
        <p:nvGrpSpPr>
          <p:cNvPr name="Group 22" id="22"/>
          <p:cNvGrpSpPr/>
          <p:nvPr/>
        </p:nvGrpSpPr>
        <p:grpSpPr>
          <a:xfrm rot="0">
            <a:off x="12031116" y="4701779"/>
            <a:ext cx="5283547" cy="3562499"/>
            <a:chOff x="0" y="0"/>
            <a:chExt cx="7044730" cy="4749998"/>
          </a:xfrm>
        </p:grpSpPr>
        <p:sp>
          <p:nvSpPr>
            <p:cNvPr name="Freeform 23" id="23"/>
            <p:cNvSpPr/>
            <p:nvPr/>
          </p:nvSpPr>
          <p:spPr>
            <a:xfrm flipH="false" flipV="false" rot="0">
              <a:off x="25400" y="25400"/>
              <a:ext cx="6994017" cy="4699254"/>
            </a:xfrm>
            <a:custGeom>
              <a:avLst/>
              <a:gdLst/>
              <a:ahLst/>
              <a:cxnLst/>
              <a:rect r="r" b="b" t="t" l="l"/>
              <a:pathLst>
                <a:path h="4699254" w="6994017">
                  <a:moveTo>
                    <a:pt x="0" y="243840"/>
                  </a:moveTo>
                  <a:cubicBezTo>
                    <a:pt x="0" y="109220"/>
                    <a:pt x="109601" y="0"/>
                    <a:pt x="244729" y="0"/>
                  </a:cubicBezTo>
                  <a:lnTo>
                    <a:pt x="6749288" y="0"/>
                  </a:lnTo>
                  <a:cubicBezTo>
                    <a:pt x="6884416" y="0"/>
                    <a:pt x="6994017" y="109220"/>
                    <a:pt x="6994017" y="243840"/>
                  </a:cubicBezTo>
                  <a:lnTo>
                    <a:pt x="6994017" y="4455414"/>
                  </a:lnTo>
                  <a:cubicBezTo>
                    <a:pt x="6994017" y="4590034"/>
                    <a:pt x="6884416" y="4699254"/>
                    <a:pt x="6749288" y="4699254"/>
                  </a:cubicBezTo>
                  <a:lnTo>
                    <a:pt x="244729" y="4699254"/>
                  </a:lnTo>
                  <a:cubicBezTo>
                    <a:pt x="109601" y="4699254"/>
                    <a:pt x="0" y="4590034"/>
                    <a:pt x="0" y="4455414"/>
                  </a:cubicBezTo>
                  <a:close/>
                </a:path>
              </a:pathLst>
            </a:custGeom>
            <a:solidFill>
              <a:srgbClr val="FFFFFF"/>
            </a:solidFill>
          </p:spPr>
        </p:sp>
        <p:sp>
          <p:nvSpPr>
            <p:cNvPr name="Freeform 24" id="24"/>
            <p:cNvSpPr/>
            <p:nvPr/>
          </p:nvSpPr>
          <p:spPr>
            <a:xfrm flipH="false" flipV="false" rot="0">
              <a:off x="0" y="0"/>
              <a:ext cx="7044817" cy="4750054"/>
            </a:xfrm>
            <a:custGeom>
              <a:avLst/>
              <a:gdLst/>
              <a:ahLst/>
              <a:cxnLst/>
              <a:rect r="r" b="b" t="t" l="l"/>
              <a:pathLst>
                <a:path h="4750054" w="7044817">
                  <a:moveTo>
                    <a:pt x="0" y="269240"/>
                  </a:moveTo>
                  <a:cubicBezTo>
                    <a:pt x="0" y="120396"/>
                    <a:pt x="121031" y="0"/>
                    <a:pt x="270129" y="0"/>
                  </a:cubicBezTo>
                  <a:lnTo>
                    <a:pt x="6774688" y="0"/>
                  </a:lnTo>
                  <a:lnTo>
                    <a:pt x="6774688" y="25400"/>
                  </a:lnTo>
                  <a:lnTo>
                    <a:pt x="6774688" y="0"/>
                  </a:lnTo>
                  <a:cubicBezTo>
                    <a:pt x="6923786" y="0"/>
                    <a:pt x="7044817" y="120396"/>
                    <a:pt x="7044817" y="269240"/>
                  </a:cubicBezTo>
                  <a:lnTo>
                    <a:pt x="7044817" y="4480814"/>
                  </a:lnTo>
                  <a:lnTo>
                    <a:pt x="7019417" y="4480814"/>
                  </a:lnTo>
                  <a:lnTo>
                    <a:pt x="7044817" y="4480814"/>
                  </a:lnTo>
                  <a:cubicBezTo>
                    <a:pt x="7044817" y="4629658"/>
                    <a:pt x="6923786" y="4750054"/>
                    <a:pt x="6774688" y="4750054"/>
                  </a:cubicBezTo>
                  <a:lnTo>
                    <a:pt x="6774688" y="4724654"/>
                  </a:lnTo>
                  <a:lnTo>
                    <a:pt x="6774688" y="4750054"/>
                  </a:lnTo>
                  <a:lnTo>
                    <a:pt x="270129" y="4750054"/>
                  </a:lnTo>
                  <a:lnTo>
                    <a:pt x="270129" y="4724654"/>
                  </a:lnTo>
                  <a:lnTo>
                    <a:pt x="270129" y="4750054"/>
                  </a:lnTo>
                  <a:cubicBezTo>
                    <a:pt x="121031" y="4750054"/>
                    <a:pt x="0" y="4629531"/>
                    <a:pt x="0" y="4480814"/>
                  </a:cubicBezTo>
                  <a:lnTo>
                    <a:pt x="0" y="269240"/>
                  </a:lnTo>
                  <a:lnTo>
                    <a:pt x="25400" y="269240"/>
                  </a:lnTo>
                  <a:lnTo>
                    <a:pt x="0" y="269240"/>
                  </a:lnTo>
                  <a:moveTo>
                    <a:pt x="50800" y="269240"/>
                  </a:moveTo>
                  <a:lnTo>
                    <a:pt x="50800" y="4480814"/>
                  </a:lnTo>
                  <a:lnTo>
                    <a:pt x="25400" y="4480814"/>
                  </a:lnTo>
                  <a:lnTo>
                    <a:pt x="50800" y="4480814"/>
                  </a:lnTo>
                  <a:cubicBezTo>
                    <a:pt x="50800" y="4601337"/>
                    <a:pt x="148844" y="4699254"/>
                    <a:pt x="270129" y="4699254"/>
                  </a:cubicBezTo>
                  <a:lnTo>
                    <a:pt x="6774688" y="4699254"/>
                  </a:lnTo>
                  <a:cubicBezTo>
                    <a:pt x="6895846" y="4699254"/>
                    <a:pt x="6994017" y="4601337"/>
                    <a:pt x="6994017" y="4480814"/>
                  </a:cubicBezTo>
                  <a:lnTo>
                    <a:pt x="6994017" y="269240"/>
                  </a:lnTo>
                  <a:lnTo>
                    <a:pt x="7019417" y="269240"/>
                  </a:lnTo>
                  <a:lnTo>
                    <a:pt x="6994017" y="269240"/>
                  </a:lnTo>
                  <a:cubicBezTo>
                    <a:pt x="6994017" y="148717"/>
                    <a:pt x="6895973" y="50800"/>
                    <a:pt x="6774688" y="50800"/>
                  </a:cubicBezTo>
                  <a:lnTo>
                    <a:pt x="270129" y="50800"/>
                  </a:lnTo>
                  <a:lnTo>
                    <a:pt x="270129" y="25400"/>
                  </a:lnTo>
                  <a:lnTo>
                    <a:pt x="270129" y="50800"/>
                  </a:lnTo>
                  <a:cubicBezTo>
                    <a:pt x="148844" y="50800"/>
                    <a:pt x="50800" y="148717"/>
                    <a:pt x="50800" y="269240"/>
                  </a:cubicBezTo>
                  <a:close/>
                </a:path>
              </a:pathLst>
            </a:custGeom>
            <a:solidFill>
              <a:srgbClr val="C0C1D7"/>
            </a:solidFill>
          </p:spPr>
        </p:sp>
      </p:grpSp>
      <p:grpSp>
        <p:nvGrpSpPr>
          <p:cNvPr name="Group 25" id="25"/>
          <p:cNvGrpSpPr/>
          <p:nvPr/>
        </p:nvGrpSpPr>
        <p:grpSpPr>
          <a:xfrm rot="0">
            <a:off x="12012066" y="4720829"/>
            <a:ext cx="152400" cy="3524399"/>
            <a:chOff x="0" y="0"/>
            <a:chExt cx="203200" cy="4699198"/>
          </a:xfrm>
        </p:grpSpPr>
        <p:sp>
          <p:nvSpPr>
            <p:cNvPr name="Freeform 26" id="26"/>
            <p:cNvSpPr/>
            <p:nvPr/>
          </p:nvSpPr>
          <p:spPr>
            <a:xfrm flipH="false" flipV="false" rot="0">
              <a:off x="0" y="0"/>
              <a:ext cx="203200" cy="4699254"/>
            </a:xfrm>
            <a:custGeom>
              <a:avLst/>
              <a:gdLst/>
              <a:ahLst/>
              <a:cxnLst/>
              <a:rect r="r" b="b" t="t" l="l"/>
              <a:pathLst>
                <a:path h="4699254" w="203200">
                  <a:moveTo>
                    <a:pt x="0" y="101600"/>
                  </a:moveTo>
                  <a:cubicBezTo>
                    <a:pt x="0" y="45466"/>
                    <a:pt x="45466" y="0"/>
                    <a:pt x="101600" y="0"/>
                  </a:cubicBezTo>
                  <a:cubicBezTo>
                    <a:pt x="157734" y="0"/>
                    <a:pt x="203200" y="45466"/>
                    <a:pt x="203200" y="101600"/>
                  </a:cubicBezTo>
                  <a:lnTo>
                    <a:pt x="203200" y="4597654"/>
                  </a:lnTo>
                  <a:cubicBezTo>
                    <a:pt x="203200" y="4653788"/>
                    <a:pt x="157734" y="4699254"/>
                    <a:pt x="101600" y="4699254"/>
                  </a:cubicBezTo>
                  <a:cubicBezTo>
                    <a:pt x="45466" y="4699254"/>
                    <a:pt x="0" y="4653788"/>
                    <a:pt x="0" y="4597654"/>
                  </a:cubicBezTo>
                  <a:close/>
                </a:path>
              </a:pathLst>
            </a:custGeom>
            <a:solidFill>
              <a:srgbClr val="4950BC"/>
            </a:solidFill>
          </p:spPr>
        </p:sp>
      </p:grpSp>
      <p:sp>
        <p:nvSpPr>
          <p:cNvPr name="TextBox 27" id="27"/>
          <p:cNvSpPr txBox="true"/>
          <p:nvPr/>
        </p:nvSpPr>
        <p:spPr>
          <a:xfrm rot="0">
            <a:off x="12486085" y="5023396"/>
            <a:ext cx="3695998" cy="461962"/>
          </a:xfrm>
          <a:prstGeom prst="rect">
            <a:avLst/>
          </a:prstGeom>
        </p:spPr>
        <p:txBody>
          <a:bodyPr anchor="t" rtlCol="false" tIns="0" lIns="0" bIns="0" rIns="0">
            <a:spAutoFit/>
          </a:bodyPr>
          <a:lstStyle/>
          <a:p>
            <a:pPr algn="l">
              <a:lnSpc>
                <a:spcPts val="3437"/>
              </a:lnSpc>
            </a:pPr>
            <a:r>
              <a:rPr lang="en-US" sz="2750" b="true">
                <a:solidFill>
                  <a:srgbClr val="272525"/>
                </a:solidFill>
                <a:latin typeface="Inter Bold"/>
                <a:ea typeface="Inter Bold"/>
                <a:cs typeface="Inter Bold"/>
                <a:sym typeface="Inter Bold"/>
              </a:rPr>
              <a:t>Missing Visualization</a:t>
            </a:r>
          </a:p>
        </p:txBody>
      </p:sp>
      <p:sp>
        <p:nvSpPr>
          <p:cNvPr name="TextBox 28" id="28"/>
          <p:cNvSpPr txBox="true"/>
          <p:nvPr/>
        </p:nvSpPr>
        <p:spPr>
          <a:xfrm rot="0">
            <a:off x="12486085" y="5569744"/>
            <a:ext cx="4487913" cy="2353866"/>
          </a:xfrm>
          <a:prstGeom prst="rect">
            <a:avLst/>
          </a:prstGeom>
        </p:spPr>
        <p:txBody>
          <a:bodyPr anchor="t" rtlCol="false" tIns="0" lIns="0" bIns="0" rIns="0">
            <a:spAutoFit/>
          </a:bodyPr>
          <a:lstStyle/>
          <a:p>
            <a:pPr algn="l">
              <a:lnSpc>
                <a:spcPts val="3562"/>
              </a:lnSpc>
            </a:pPr>
            <a:r>
              <a:rPr lang="en-US" sz="2187">
                <a:solidFill>
                  <a:srgbClr val="272525"/>
                </a:solidFill>
                <a:latin typeface="Inter"/>
                <a:ea typeface="Inter"/>
                <a:cs typeface="Inter"/>
                <a:sym typeface="Inter"/>
              </a:rPr>
              <a:t>Lack of centralized dashboard prevents analysts from quickly correlating findings and identifying patterns across datasets.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777162" y="903834"/>
            <a:ext cx="7208330" cy="801687"/>
          </a:xfrm>
          <a:prstGeom prst="rect">
            <a:avLst/>
          </a:prstGeom>
        </p:spPr>
        <p:txBody>
          <a:bodyPr anchor="t" rtlCol="false" tIns="0" lIns="0" bIns="0" rIns="0">
            <a:spAutoFit/>
          </a:bodyPr>
          <a:lstStyle/>
          <a:p>
            <a:pPr algn="l">
              <a:lnSpc>
                <a:spcPts val="6437"/>
              </a:lnSpc>
            </a:pPr>
            <a:r>
              <a:rPr lang="en-US" sz="5125" b="true">
                <a:solidFill>
                  <a:srgbClr val="000000"/>
                </a:solidFill>
                <a:latin typeface="Inter Bold"/>
                <a:ea typeface="Inter Bold"/>
                <a:cs typeface="Inter Bold"/>
                <a:sym typeface="Inter Bold"/>
              </a:rPr>
              <a:t>Solution Architecture</a:t>
            </a:r>
          </a:p>
        </p:txBody>
      </p:sp>
      <p:sp>
        <p:nvSpPr>
          <p:cNvPr name="TextBox 9" id="9"/>
          <p:cNvSpPr txBox="true"/>
          <p:nvPr/>
        </p:nvSpPr>
        <p:spPr>
          <a:xfrm rot="0">
            <a:off x="7777162" y="2061270"/>
            <a:ext cx="9591675" cy="926306"/>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A full-stack web application integrating frontend visualization, Python backend processing, and persistent storage for seamless OSINT workflows.</a:t>
            </a:r>
          </a:p>
        </p:txBody>
      </p:sp>
      <p:grpSp>
        <p:nvGrpSpPr>
          <p:cNvPr name="Group 10" id="10"/>
          <p:cNvGrpSpPr/>
          <p:nvPr/>
        </p:nvGrpSpPr>
        <p:grpSpPr>
          <a:xfrm rot="0">
            <a:off x="7772400" y="3278237"/>
            <a:ext cx="9601200" cy="6081118"/>
            <a:chOff x="0" y="0"/>
            <a:chExt cx="12801600" cy="8108157"/>
          </a:xfrm>
        </p:grpSpPr>
        <p:sp>
          <p:nvSpPr>
            <p:cNvPr name="Freeform 11" id="11"/>
            <p:cNvSpPr/>
            <p:nvPr/>
          </p:nvSpPr>
          <p:spPr>
            <a:xfrm flipH="false" flipV="false" rot="0">
              <a:off x="6350" y="6350"/>
              <a:ext cx="12788900" cy="8095488"/>
            </a:xfrm>
            <a:custGeom>
              <a:avLst/>
              <a:gdLst/>
              <a:ahLst/>
              <a:cxnLst/>
              <a:rect r="r" b="b" t="t" l="l"/>
              <a:pathLst>
                <a:path h="8095488" w="12788900">
                  <a:moveTo>
                    <a:pt x="0" y="147066"/>
                  </a:moveTo>
                  <a:cubicBezTo>
                    <a:pt x="0" y="65913"/>
                    <a:pt x="65913" y="0"/>
                    <a:pt x="147193" y="0"/>
                  </a:cubicBezTo>
                  <a:lnTo>
                    <a:pt x="12641707" y="0"/>
                  </a:lnTo>
                  <a:cubicBezTo>
                    <a:pt x="12722987" y="0"/>
                    <a:pt x="12788900" y="65913"/>
                    <a:pt x="12788900" y="147066"/>
                  </a:cubicBezTo>
                  <a:lnTo>
                    <a:pt x="12788900" y="7948422"/>
                  </a:lnTo>
                  <a:cubicBezTo>
                    <a:pt x="12788900" y="8029702"/>
                    <a:pt x="12722987" y="8095488"/>
                    <a:pt x="12641707" y="8095488"/>
                  </a:cubicBezTo>
                  <a:lnTo>
                    <a:pt x="147193" y="8095488"/>
                  </a:lnTo>
                  <a:cubicBezTo>
                    <a:pt x="65913" y="8095488"/>
                    <a:pt x="0" y="8029575"/>
                    <a:pt x="0" y="7948422"/>
                  </a:cubicBezTo>
                  <a:close/>
                </a:path>
              </a:pathLst>
            </a:custGeom>
            <a:solidFill>
              <a:srgbClr val="DADBF1"/>
            </a:solidFill>
          </p:spPr>
        </p:sp>
        <p:sp>
          <p:nvSpPr>
            <p:cNvPr name="Freeform 12" id="12"/>
            <p:cNvSpPr/>
            <p:nvPr/>
          </p:nvSpPr>
          <p:spPr>
            <a:xfrm flipH="false" flipV="false" rot="0">
              <a:off x="0" y="0"/>
              <a:ext cx="12801600" cy="8108188"/>
            </a:xfrm>
            <a:custGeom>
              <a:avLst/>
              <a:gdLst/>
              <a:ahLst/>
              <a:cxnLst/>
              <a:rect r="r" b="b" t="t" l="l"/>
              <a:pathLst>
                <a:path h="8108188" w="12801600">
                  <a:moveTo>
                    <a:pt x="0" y="153416"/>
                  </a:moveTo>
                  <a:cubicBezTo>
                    <a:pt x="0" y="68707"/>
                    <a:pt x="68707" y="0"/>
                    <a:pt x="153543" y="0"/>
                  </a:cubicBezTo>
                  <a:lnTo>
                    <a:pt x="12648057" y="0"/>
                  </a:lnTo>
                  <a:lnTo>
                    <a:pt x="12648057" y="6350"/>
                  </a:lnTo>
                  <a:lnTo>
                    <a:pt x="12648057" y="0"/>
                  </a:lnTo>
                  <a:cubicBezTo>
                    <a:pt x="12732893" y="0"/>
                    <a:pt x="12801600" y="68707"/>
                    <a:pt x="12801600" y="153416"/>
                  </a:cubicBezTo>
                  <a:lnTo>
                    <a:pt x="12795250" y="153416"/>
                  </a:lnTo>
                  <a:lnTo>
                    <a:pt x="12801600" y="153416"/>
                  </a:lnTo>
                  <a:lnTo>
                    <a:pt x="12801600" y="7954772"/>
                  </a:lnTo>
                  <a:lnTo>
                    <a:pt x="12795250" y="7954772"/>
                  </a:lnTo>
                  <a:lnTo>
                    <a:pt x="12801600" y="7954772"/>
                  </a:lnTo>
                  <a:cubicBezTo>
                    <a:pt x="12801600" y="8039481"/>
                    <a:pt x="12732893" y="8108188"/>
                    <a:pt x="12648057" y="8108188"/>
                  </a:cubicBezTo>
                  <a:lnTo>
                    <a:pt x="12648057" y="8101838"/>
                  </a:lnTo>
                  <a:lnTo>
                    <a:pt x="12648057" y="8108188"/>
                  </a:lnTo>
                  <a:lnTo>
                    <a:pt x="153543" y="8108188"/>
                  </a:lnTo>
                  <a:lnTo>
                    <a:pt x="153543" y="8101838"/>
                  </a:lnTo>
                  <a:lnTo>
                    <a:pt x="153543" y="8108188"/>
                  </a:lnTo>
                  <a:cubicBezTo>
                    <a:pt x="68707" y="8108188"/>
                    <a:pt x="0" y="8039481"/>
                    <a:pt x="0" y="7954772"/>
                  </a:cubicBezTo>
                  <a:lnTo>
                    <a:pt x="0" y="153416"/>
                  </a:lnTo>
                  <a:lnTo>
                    <a:pt x="6350" y="153416"/>
                  </a:lnTo>
                  <a:lnTo>
                    <a:pt x="0" y="153416"/>
                  </a:lnTo>
                  <a:moveTo>
                    <a:pt x="12700" y="153416"/>
                  </a:moveTo>
                  <a:lnTo>
                    <a:pt x="12700" y="7954772"/>
                  </a:lnTo>
                  <a:lnTo>
                    <a:pt x="6350" y="7954772"/>
                  </a:lnTo>
                  <a:lnTo>
                    <a:pt x="12700" y="7954772"/>
                  </a:lnTo>
                  <a:cubicBezTo>
                    <a:pt x="12700" y="8032496"/>
                    <a:pt x="75692" y="8095488"/>
                    <a:pt x="153543" y="8095488"/>
                  </a:cubicBezTo>
                  <a:lnTo>
                    <a:pt x="12648057" y="8095488"/>
                  </a:lnTo>
                  <a:cubicBezTo>
                    <a:pt x="12725781" y="8095488"/>
                    <a:pt x="12788900" y="8032496"/>
                    <a:pt x="12788900" y="7954772"/>
                  </a:cubicBezTo>
                  <a:lnTo>
                    <a:pt x="12788900" y="153416"/>
                  </a:lnTo>
                  <a:cubicBezTo>
                    <a:pt x="12788900" y="75692"/>
                    <a:pt x="12725908" y="12700"/>
                    <a:pt x="12648057" y="12700"/>
                  </a:cubicBezTo>
                  <a:lnTo>
                    <a:pt x="153543" y="12700"/>
                  </a:lnTo>
                  <a:lnTo>
                    <a:pt x="153543" y="6350"/>
                  </a:lnTo>
                  <a:lnTo>
                    <a:pt x="153543" y="12700"/>
                  </a:lnTo>
                  <a:cubicBezTo>
                    <a:pt x="75692" y="12700"/>
                    <a:pt x="12700" y="75692"/>
                    <a:pt x="12700" y="153416"/>
                  </a:cubicBezTo>
                  <a:close/>
                </a:path>
              </a:pathLst>
            </a:custGeom>
            <a:solidFill>
              <a:srgbClr val="C0C1D7"/>
            </a:solidFill>
          </p:spPr>
        </p:sp>
      </p:grpSp>
      <p:grpSp>
        <p:nvGrpSpPr>
          <p:cNvPr name="Group 13" id="13"/>
          <p:cNvGrpSpPr/>
          <p:nvPr/>
        </p:nvGrpSpPr>
        <p:grpSpPr>
          <a:xfrm rot="0">
            <a:off x="7786687" y="3292525"/>
            <a:ext cx="9572625" cy="1513135"/>
            <a:chOff x="0" y="0"/>
            <a:chExt cx="12763500" cy="2017513"/>
          </a:xfrm>
        </p:grpSpPr>
        <p:sp>
          <p:nvSpPr>
            <p:cNvPr name="Freeform 14" id="14"/>
            <p:cNvSpPr/>
            <p:nvPr/>
          </p:nvSpPr>
          <p:spPr>
            <a:xfrm flipH="false" flipV="false" rot="0">
              <a:off x="0" y="0"/>
              <a:ext cx="12763500" cy="2017522"/>
            </a:xfrm>
            <a:custGeom>
              <a:avLst/>
              <a:gdLst/>
              <a:ahLst/>
              <a:cxnLst/>
              <a:rect r="r" b="b" t="t" l="l"/>
              <a:pathLst>
                <a:path h="2017522" w="12763500">
                  <a:moveTo>
                    <a:pt x="0" y="147066"/>
                  </a:moveTo>
                  <a:cubicBezTo>
                    <a:pt x="0" y="65786"/>
                    <a:pt x="65786" y="0"/>
                    <a:pt x="147066" y="0"/>
                  </a:cubicBezTo>
                  <a:lnTo>
                    <a:pt x="12616434" y="0"/>
                  </a:lnTo>
                  <a:cubicBezTo>
                    <a:pt x="12697714" y="0"/>
                    <a:pt x="12763500" y="65786"/>
                    <a:pt x="12763500" y="147066"/>
                  </a:cubicBezTo>
                  <a:lnTo>
                    <a:pt x="12763500" y="1870456"/>
                  </a:lnTo>
                  <a:cubicBezTo>
                    <a:pt x="12763500" y="1951736"/>
                    <a:pt x="12697714" y="2017522"/>
                    <a:pt x="12616434" y="2017522"/>
                  </a:cubicBezTo>
                  <a:lnTo>
                    <a:pt x="147066" y="2017522"/>
                  </a:lnTo>
                  <a:cubicBezTo>
                    <a:pt x="65786" y="2017522"/>
                    <a:pt x="0" y="1951609"/>
                    <a:pt x="0" y="1870456"/>
                  </a:cubicBezTo>
                  <a:close/>
                </a:path>
              </a:pathLst>
            </a:custGeom>
            <a:solidFill>
              <a:srgbClr val="DADBF1"/>
            </a:solidFill>
          </p:spPr>
        </p:sp>
      </p:grpSp>
      <p:sp>
        <p:nvSpPr>
          <p:cNvPr name="TextBox 15" id="15"/>
          <p:cNvSpPr txBox="true"/>
          <p:nvPr/>
        </p:nvSpPr>
        <p:spPr>
          <a:xfrm rot="0">
            <a:off x="8049220" y="3545532"/>
            <a:ext cx="3282702" cy="419844"/>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Frontend</a:t>
            </a:r>
          </a:p>
        </p:txBody>
      </p:sp>
      <p:sp>
        <p:nvSpPr>
          <p:cNvPr name="TextBox 16" id="16"/>
          <p:cNvSpPr txBox="true"/>
          <p:nvPr/>
        </p:nvSpPr>
        <p:spPr>
          <a:xfrm rot="0">
            <a:off x="8049220" y="4037111"/>
            <a:ext cx="9047560" cy="506016"/>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Bootstrap UI + DataTables</a:t>
            </a:r>
          </a:p>
        </p:txBody>
      </p:sp>
      <p:grpSp>
        <p:nvGrpSpPr>
          <p:cNvPr name="Group 17" id="17"/>
          <p:cNvGrpSpPr/>
          <p:nvPr/>
        </p:nvGrpSpPr>
        <p:grpSpPr>
          <a:xfrm rot="0">
            <a:off x="7786687" y="4805660"/>
            <a:ext cx="9572625" cy="1513135"/>
            <a:chOff x="0" y="0"/>
            <a:chExt cx="12763500" cy="2017513"/>
          </a:xfrm>
        </p:grpSpPr>
        <p:sp>
          <p:nvSpPr>
            <p:cNvPr name="Freeform 18" id="18"/>
            <p:cNvSpPr/>
            <p:nvPr/>
          </p:nvSpPr>
          <p:spPr>
            <a:xfrm flipH="false" flipV="false" rot="0">
              <a:off x="0" y="0"/>
              <a:ext cx="12763500" cy="2017522"/>
            </a:xfrm>
            <a:custGeom>
              <a:avLst/>
              <a:gdLst/>
              <a:ahLst/>
              <a:cxnLst/>
              <a:rect r="r" b="b" t="t" l="l"/>
              <a:pathLst>
                <a:path h="2017522" w="12763500">
                  <a:moveTo>
                    <a:pt x="0" y="0"/>
                  </a:moveTo>
                  <a:lnTo>
                    <a:pt x="12763500" y="0"/>
                  </a:lnTo>
                  <a:lnTo>
                    <a:pt x="12763500" y="2017522"/>
                  </a:lnTo>
                  <a:lnTo>
                    <a:pt x="0" y="2017522"/>
                  </a:lnTo>
                  <a:close/>
                </a:path>
              </a:pathLst>
            </a:custGeom>
            <a:solidFill>
              <a:srgbClr val="DADBF1"/>
            </a:solidFill>
          </p:spPr>
        </p:sp>
      </p:grpSp>
      <p:grpSp>
        <p:nvGrpSpPr>
          <p:cNvPr name="Group 19" id="19"/>
          <p:cNvGrpSpPr/>
          <p:nvPr/>
        </p:nvGrpSpPr>
        <p:grpSpPr>
          <a:xfrm rot="0">
            <a:off x="7786687" y="4805660"/>
            <a:ext cx="9572625" cy="28575"/>
            <a:chOff x="0" y="0"/>
            <a:chExt cx="12763500" cy="38100"/>
          </a:xfrm>
        </p:grpSpPr>
        <p:sp>
          <p:nvSpPr>
            <p:cNvPr name="Freeform 20" id="20"/>
            <p:cNvSpPr/>
            <p:nvPr/>
          </p:nvSpPr>
          <p:spPr>
            <a:xfrm flipH="false" flipV="false" rot="0">
              <a:off x="0" y="0"/>
              <a:ext cx="12763500" cy="38100"/>
            </a:xfrm>
            <a:custGeom>
              <a:avLst/>
              <a:gdLst/>
              <a:ahLst/>
              <a:cxnLst/>
              <a:rect r="r" b="b" t="t" l="l"/>
              <a:pathLst>
                <a:path h="38100" w="12763500">
                  <a:moveTo>
                    <a:pt x="0" y="19050"/>
                  </a:moveTo>
                  <a:cubicBezTo>
                    <a:pt x="0" y="8509"/>
                    <a:pt x="8509" y="0"/>
                    <a:pt x="19050" y="0"/>
                  </a:cubicBezTo>
                  <a:lnTo>
                    <a:pt x="12744450" y="0"/>
                  </a:lnTo>
                  <a:cubicBezTo>
                    <a:pt x="12754991" y="0"/>
                    <a:pt x="12763500" y="8509"/>
                    <a:pt x="12763500" y="19050"/>
                  </a:cubicBezTo>
                  <a:cubicBezTo>
                    <a:pt x="12763500" y="29591"/>
                    <a:pt x="12754991" y="38100"/>
                    <a:pt x="12744450" y="38100"/>
                  </a:cubicBezTo>
                  <a:lnTo>
                    <a:pt x="19050" y="38100"/>
                  </a:lnTo>
                  <a:cubicBezTo>
                    <a:pt x="8509" y="38100"/>
                    <a:pt x="0" y="29591"/>
                    <a:pt x="0" y="19050"/>
                  </a:cubicBezTo>
                  <a:close/>
                </a:path>
              </a:pathLst>
            </a:custGeom>
            <a:solidFill>
              <a:srgbClr val="C0C1D7"/>
            </a:solidFill>
          </p:spPr>
        </p:sp>
      </p:grpSp>
      <p:sp>
        <p:nvSpPr>
          <p:cNvPr name="TextBox 21" id="21"/>
          <p:cNvSpPr txBox="true"/>
          <p:nvPr/>
        </p:nvSpPr>
        <p:spPr>
          <a:xfrm rot="0">
            <a:off x="8049220" y="5058667"/>
            <a:ext cx="3282702" cy="419844"/>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Backend</a:t>
            </a:r>
          </a:p>
        </p:txBody>
      </p:sp>
      <p:sp>
        <p:nvSpPr>
          <p:cNvPr name="TextBox 22" id="22"/>
          <p:cNvSpPr txBox="true"/>
          <p:nvPr/>
        </p:nvSpPr>
        <p:spPr>
          <a:xfrm rot="0">
            <a:off x="8049220" y="5550248"/>
            <a:ext cx="9047560" cy="506016"/>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Flask Routes + Logic</a:t>
            </a:r>
          </a:p>
        </p:txBody>
      </p:sp>
      <p:grpSp>
        <p:nvGrpSpPr>
          <p:cNvPr name="Group 23" id="23"/>
          <p:cNvGrpSpPr/>
          <p:nvPr/>
        </p:nvGrpSpPr>
        <p:grpSpPr>
          <a:xfrm rot="0">
            <a:off x="7786687" y="6318796"/>
            <a:ext cx="9572625" cy="1513135"/>
            <a:chOff x="0" y="0"/>
            <a:chExt cx="12763500" cy="2017513"/>
          </a:xfrm>
        </p:grpSpPr>
        <p:sp>
          <p:nvSpPr>
            <p:cNvPr name="Freeform 24" id="24"/>
            <p:cNvSpPr/>
            <p:nvPr/>
          </p:nvSpPr>
          <p:spPr>
            <a:xfrm flipH="false" flipV="false" rot="0">
              <a:off x="0" y="0"/>
              <a:ext cx="12763500" cy="2017522"/>
            </a:xfrm>
            <a:custGeom>
              <a:avLst/>
              <a:gdLst/>
              <a:ahLst/>
              <a:cxnLst/>
              <a:rect r="r" b="b" t="t" l="l"/>
              <a:pathLst>
                <a:path h="2017522" w="12763500">
                  <a:moveTo>
                    <a:pt x="0" y="0"/>
                  </a:moveTo>
                  <a:lnTo>
                    <a:pt x="12763500" y="0"/>
                  </a:lnTo>
                  <a:lnTo>
                    <a:pt x="12763500" y="2017522"/>
                  </a:lnTo>
                  <a:lnTo>
                    <a:pt x="0" y="2017522"/>
                  </a:lnTo>
                  <a:close/>
                </a:path>
              </a:pathLst>
            </a:custGeom>
            <a:solidFill>
              <a:srgbClr val="DADBF1"/>
            </a:solidFill>
          </p:spPr>
        </p:sp>
      </p:grpSp>
      <p:grpSp>
        <p:nvGrpSpPr>
          <p:cNvPr name="Group 25" id="25"/>
          <p:cNvGrpSpPr/>
          <p:nvPr/>
        </p:nvGrpSpPr>
        <p:grpSpPr>
          <a:xfrm rot="0">
            <a:off x="7786687" y="6318796"/>
            <a:ext cx="9572625" cy="28575"/>
            <a:chOff x="0" y="0"/>
            <a:chExt cx="12763500" cy="38100"/>
          </a:xfrm>
        </p:grpSpPr>
        <p:sp>
          <p:nvSpPr>
            <p:cNvPr name="Freeform 26" id="26"/>
            <p:cNvSpPr/>
            <p:nvPr/>
          </p:nvSpPr>
          <p:spPr>
            <a:xfrm flipH="false" flipV="false" rot="0">
              <a:off x="0" y="0"/>
              <a:ext cx="12763500" cy="38100"/>
            </a:xfrm>
            <a:custGeom>
              <a:avLst/>
              <a:gdLst/>
              <a:ahLst/>
              <a:cxnLst/>
              <a:rect r="r" b="b" t="t" l="l"/>
              <a:pathLst>
                <a:path h="38100" w="12763500">
                  <a:moveTo>
                    <a:pt x="0" y="19050"/>
                  </a:moveTo>
                  <a:cubicBezTo>
                    <a:pt x="0" y="8509"/>
                    <a:pt x="8509" y="0"/>
                    <a:pt x="19050" y="0"/>
                  </a:cubicBezTo>
                  <a:lnTo>
                    <a:pt x="12744450" y="0"/>
                  </a:lnTo>
                  <a:cubicBezTo>
                    <a:pt x="12754991" y="0"/>
                    <a:pt x="12763500" y="8509"/>
                    <a:pt x="12763500" y="19050"/>
                  </a:cubicBezTo>
                  <a:cubicBezTo>
                    <a:pt x="12763500" y="29591"/>
                    <a:pt x="12754991" y="38100"/>
                    <a:pt x="12744450" y="38100"/>
                  </a:cubicBezTo>
                  <a:lnTo>
                    <a:pt x="19050" y="38100"/>
                  </a:lnTo>
                  <a:cubicBezTo>
                    <a:pt x="8509" y="38100"/>
                    <a:pt x="0" y="29591"/>
                    <a:pt x="0" y="19050"/>
                  </a:cubicBezTo>
                  <a:close/>
                </a:path>
              </a:pathLst>
            </a:custGeom>
            <a:solidFill>
              <a:srgbClr val="C0C1D7"/>
            </a:solidFill>
          </p:spPr>
        </p:sp>
      </p:grpSp>
      <p:sp>
        <p:nvSpPr>
          <p:cNvPr name="TextBox 27" id="27"/>
          <p:cNvSpPr txBox="true"/>
          <p:nvPr/>
        </p:nvSpPr>
        <p:spPr>
          <a:xfrm rot="0">
            <a:off x="8049220" y="6571804"/>
            <a:ext cx="3282702" cy="419844"/>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Database</a:t>
            </a:r>
          </a:p>
        </p:txBody>
      </p:sp>
      <p:sp>
        <p:nvSpPr>
          <p:cNvPr name="TextBox 28" id="28"/>
          <p:cNvSpPr txBox="true"/>
          <p:nvPr/>
        </p:nvSpPr>
        <p:spPr>
          <a:xfrm rot="0">
            <a:off x="8049220" y="7063383"/>
            <a:ext cx="9047560" cy="506016"/>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SQLite Storage</a:t>
            </a:r>
          </a:p>
        </p:txBody>
      </p:sp>
      <p:grpSp>
        <p:nvGrpSpPr>
          <p:cNvPr name="Group 29" id="29"/>
          <p:cNvGrpSpPr/>
          <p:nvPr/>
        </p:nvGrpSpPr>
        <p:grpSpPr>
          <a:xfrm rot="0">
            <a:off x="7786687" y="7831931"/>
            <a:ext cx="9572625" cy="1513135"/>
            <a:chOff x="0" y="0"/>
            <a:chExt cx="12763500" cy="2017513"/>
          </a:xfrm>
        </p:grpSpPr>
        <p:sp>
          <p:nvSpPr>
            <p:cNvPr name="Freeform 30" id="30"/>
            <p:cNvSpPr/>
            <p:nvPr/>
          </p:nvSpPr>
          <p:spPr>
            <a:xfrm flipH="false" flipV="false" rot="0">
              <a:off x="0" y="0"/>
              <a:ext cx="12763500" cy="2017522"/>
            </a:xfrm>
            <a:custGeom>
              <a:avLst/>
              <a:gdLst/>
              <a:ahLst/>
              <a:cxnLst/>
              <a:rect r="r" b="b" t="t" l="l"/>
              <a:pathLst>
                <a:path h="2017522" w="12763500">
                  <a:moveTo>
                    <a:pt x="0" y="0"/>
                  </a:moveTo>
                  <a:lnTo>
                    <a:pt x="12763500" y="0"/>
                  </a:lnTo>
                  <a:lnTo>
                    <a:pt x="12763500" y="2017522"/>
                  </a:lnTo>
                  <a:lnTo>
                    <a:pt x="0" y="2017522"/>
                  </a:lnTo>
                  <a:close/>
                </a:path>
              </a:pathLst>
            </a:custGeom>
            <a:solidFill>
              <a:srgbClr val="DADBF1"/>
            </a:solidFill>
          </p:spPr>
        </p:sp>
      </p:grpSp>
      <p:grpSp>
        <p:nvGrpSpPr>
          <p:cNvPr name="Group 31" id="31"/>
          <p:cNvGrpSpPr/>
          <p:nvPr/>
        </p:nvGrpSpPr>
        <p:grpSpPr>
          <a:xfrm rot="0">
            <a:off x="7786687" y="7831931"/>
            <a:ext cx="9572625" cy="28575"/>
            <a:chOff x="0" y="0"/>
            <a:chExt cx="12763500" cy="38100"/>
          </a:xfrm>
        </p:grpSpPr>
        <p:sp>
          <p:nvSpPr>
            <p:cNvPr name="Freeform 32" id="32"/>
            <p:cNvSpPr/>
            <p:nvPr/>
          </p:nvSpPr>
          <p:spPr>
            <a:xfrm flipH="false" flipV="false" rot="0">
              <a:off x="0" y="0"/>
              <a:ext cx="12763500" cy="38100"/>
            </a:xfrm>
            <a:custGeom>
              <a:avLst/>
              <a:gdLst/>
              <a:ahLst/>
              <a:cxnLst/>
              <a:rect r="r" b="b" t="t" l="l"/>
              <a:pathLst>
                <a:path h="38100" w="12763500">
                  <a:moveTo>
                    <a:pt x="0" y="19050"/>
                  </a:moveTo>
                  <a:cubicBezTo>
                    <a:pt x="0" y="8509"/>
                    <a:pt x="8509" y="0"/>
                    <a:pt x="19050" y="0"/>
                  </a:cubicBezTo>
                  <a:lnTo>
                    <a:pt x="12744450" y="0"/>
                  </a:lnTo>
                  <a:cubicBezTo>
                    <a:pt x="12754991" y="0"/>
                    <a:pt x="12763500" y="8509"/>
                    <a:pt x="12763500" y="19050"/>
                  </a:cubicBezTo>
                  <a:cubicBezTo>
                    <a:pt x="12763500" y="29591"/>
                    <a:pt x="12754991" y="38100"/>
                    <a:pt x="12744450" y="38100"/>
                  </a:cubicBezTo>
                  <a:lnTo>
                    <a:pt x="19050" y="38100"/>
                  </a:lnTo>
                  <a:cubicBezTo>
                    <a:pt x="8509" y="38100"/>
                    <a:pt x="0" y="29591"/>
                    <a:pt x="0" y="19050"/>
                  </a:cubicBezTo>
                  <a:close/>
                </a:path>
              </a:pathLst>
            </a:custGeom>
            <a:solidFill>
              <a:srgbClr val="C0C1D7"/>
            </a:solidFill>
          </p:spPr>
        </p:sp>
      </p:grpSp>
      <p:sp>
        <p:nvSpPr>
          <p:cNvPr name="TextBox 33" id="33"/>
          <p:cNvSpPr txBox="true"/>
          <p:nvPr/>
        </p:nvSpPr>
        <p:spPr>
          <a:xfrm rot="0">
            <a:off x="8049220" y="8084939"/>
            <a:ext cx="3282702" cy="419844"/>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Visualization</a:t>
            </a:r>
          </a:p>
        </p:txBody>
      </p:sp>
      <p:sp>
        <p:nvSpPr>
          <p:cNvPr name="TextBox 34" id="34"/>
          <p:cNvSpPr txBox="true"/>
          <p:nvPr/>
        </p:nvSpPr>
        <p:spPr>
          <a:xfrm rot="0">
            <a:off x="8049220" y="8576519"/>
            <a:ext cx="9047560" cy="506016"/>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Folium Maps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919906" y="713185"/>
            <a:ext cx="3285530" cy="420291"/>
          </a:xfrm>
          <a:prstGeom prst="rect">
            <a:avLst/>
          </a:prstGeom>
        </p:spPr>
        <p:txBody>
          <a:bodyPr anchor="t" rtlCol="false" tIns="0" lIns="0" bIns="0" rIns="0">
            <a:spAutoFit/>
          </a:bodyPr>
          <a:lstStyle/>
          <a:p>
            <a:pPr algn="l">
              <a:lnSpc>
                <a:spcPts val="3187"/>
              </a:lnSpc>
            </a:pPr>
            <a:r>
              <a:rPr lang="en-US" sz="2562" b="true">
                <a:solidFill>
                  <a:srgbClr val="000000"/>
                </a:solidFill>
                <a:latin typeface="Inter Bold"/>
                <a:ea typeface="Inter Bold"/>
                <a:cs typeface="Inter Bold"/>
                <a:sym typeface="Inter Bold"/>
              </a:rPr>
              <a:t>Core Components</a:t>
            </a:r>
          </a:p>
        </p:txBody>
      </p:sp>
      <p:sp>
        <p:nvSpPr>
          <p:cNvPr name="TextBox 7" id="7"/>
          <p:cNvSpPr txBox="true"/>
          <p:nvPr/>
        </p:nvSpPr>
        <p:spPr>
          <a:xfrm rot="0">
            <a:off x="919906" y="1209972"/>
            <a:ext cx="7127826" cy="801687"/>
          </a:xfrm>
          <a:prstGeom prst="rect">
            <a:avLst/>
          </a:prstGeom>
        </p:spPr>
        <p:txBody>
          <a:bodyPr anchor="t" rtlCol="false" tIns="0" lIns="0" bIns="0" rIns="0">
            <a:spAutoFit/>
          </a:bodyPr>
          <a:lstStyle/>
          <a:p>
            <a:pPr algn="l">
              <a:lnSpc>
                <a:spcPts val="6437"/>
              </a:lnSpc>
            </a:pPr>
            <a:r>
              <a:rPr lang="en-US" sz="5125" b="true">
                <a:solidFill>
                  <a:srgbClr val="000000"/>
                </a:solidFill>
                <a:latin typeface="Inter Bold"/>
                <a:ea typeface="Inter Bold"/>
                <a:cs typeface="Inter Bold"/>
                <a:sym typeface="Inter Bold"/>
              </a:rPr>
              <a:t>Technical Foundation</a:t>
            </a:r>
          </a:p>
        </p:txBody>
      </p:sp>
      <p:grpSp>
        <p:nvGrpSpPr>
          <p:cNvPr name="Group 8" id="8"/>
          <p:cNvGrpSpPr/>
          <p:nvPr/>
        </p:nvGrpSpPr>
        <p:grpSpPr>
          <a:xfrm rot="0">
            <a:off x="915144" y="2449265"/>
            <a:ext cx="8102204" cy="3435251"/>
            <a:chOff x="0" y="0"/>
            <a:chExt cx="10802938" cy="4580335"/>
          </a:xfrm>
        </p:grpSpPr>
        <p:sp>
          <p:nvSpPr>
            <p:cNvPr name="Freeform 9" id="9"/>
            <p:cNvSpPr/>
            <p:nvPr/>
          </p:nvSpPr>
          <p:spPr>
            <a:xfrm flipH="false" flipV="false" rot="0">
              <a:off x="6350" y="6350"/>
              <a:ext cx="10790174" cy="4567682"/>
            </a:xfrm>
            <a:custGeom>
              <a:avLst/>
              <a:gdLst/>
              <a:ahLst/>
              <a:cxnLst/>
              <a:rect r="r" b="b" t="t" l="l"/>
              <a:pathLst>
                <a:path h="4567682" w="10790174">
                  <a:moveTo>
                    <a:pt x="0" y="147193"/>
                  </a:moveTo>
                  <a:cubicBezTo>
                    <a:pt x="0" y="65913"/>
                    <a:pt x="66040" y="0"/>
                    <a:pt x="147447" y="0"/>
                  </a:cubicBezTo>
                  <a:lnTo>
                    <a:pt x="10642727" y="0"/>
                  </a:lnTo>
                  <a:cubicBezTo>
                    <a:pt x="10724135" y="0"/>
                    <a:pt x="10790174" y="65913"/>
                    <a:pt x="10790174" y="147193"/>
                  </a:cubicBezTo>
                  <a:lnTo>
                    <a:pt x="10790174" y="4420362"/>
                  </a:lnTo>
                  <a:cubicBezTo>
                    <a:pt x="10790174" y="4501642"/>
                    <a:pt x="10724135" y="4567555"/>
                    <a:pt x="10642727" y="4567555"/>
                  </a:cubicBezTo>
                  <a:lnTo>
                    <a:pt x="147447" y="4567555"/>
                  </a:lnTo>
                  <a:cubicBezTo>
                    <a:pt x="66040" y="4567682"/>
                    <a:pt x="0" y="4501769"/>
                    <a:pt x="0" y="4420362"/>
                  </a:cubicBezTo>
                  <a:close/>
                </a:path>
              </a:pathLst>
            </a:custGeom>
            <a:solidFill>
              <a:srgbClr val="DADBF1"/>
            </a:solidFill>
          </p:spPr>
        </p:sp>
        <p:sp>
          <p:nvSpPr>
            <p:cNvPr name="Freeform 10" id="10"/>
            <p:cNvSpPr/>
            <p:nvPr/>
          </p:nvSpPr>
          <p:spPr>
            <a:xfrm flipH="false" flipV="false" rot="0">
              <a:off x="0" y="0"/>
              <a:ext cx="10802874" cy="4580382"/>
            </a:xfrm>
            <a:custGeom>
              <a:avLst/>
              <a:gdLst/>
              <a:ahLst/>
              <a:cxnLst/>
              <a:rect r="r" b="b" t="t" l="l"/>
              <a:pathLst>
                <a:path h="4580382" w="10802874">
                  <a:moveTo>
                    <a:pt x="0" y="153543"/>
                  </a:moveTo>
                  <a:cubicBezTo>
                    <a:pt x="0" y="68707"/>
                    <a:pt x="68834" y="0"/>
                    <a:pt x="153797" y="0"/>
                  </a:cubicBezTo>
                  <a:lnTo>
                    <a:pt x="10649077" y="0"/>
                  </a:lnTo>
                  <a:lnTo>
                    <a:pt x="10649077" y="6350"/>
                  </a:lnTo>
                  <a:lnTo>
                    <a:pt x="10649077" y="0"/>
                  </a:lnTo>
                  <a:cubicBezTo>
                    <a:pt x="10734040" y="0"/>
                    <a:pt x="10802874" y="68707"/>
                    <a:pt x="10802874" y="153543"/>
                  </a:cubicBezTo>
                  <a:lnTo>
                    <a:pt x="10796524" y="153543"/>
                  </a:lnTo>
                  <a:lnTo>
                    <a:pt x="10802874" y="153543"/>
                  </a:lnTo>
                  <a:lnTo>
                    <a:pt x="10802874" y="4426712"/>
                  </a:lnTo>
                  <a:lnTo>
                    <a:pt x="10796524" y="4426712"/>
                  </a:lnTo>
                  <a:lnTo>
                    <a:pt x="10802874" y="4426712"/>
                  </a:lnTo>
                  <a:cubicBezTo>
                    <a:pt x="10802874" y="4511548"/>
                    <a:pt x="10734040" y="4580255"/>
                    <a:pt x="10649077" y="4580255"/>
                  </a:cubicBezTo>
                  <a:lnTo>
                    <a:pt x="10649077" y="4573905"/>
                  </a:lnTo>
                  <a:lnTo>
                    <a:pt x="10649077" y="4580255"/>
                  </a:lnTo>
                  <a:lnTo>
                    <a:pt x="153797" y="4580255"/>
                  </a:lnTo>
                  <a:lnTo>
                    <a:pt x="153797" y="4573905"/>
                  </a:lnTo>
                  <a:lnTo>
                    <a:pt x="153797" y="4580255"/>
                  </a:lnTo>
                  <a:cubicBezTo>
                    <a:pt x="68834" y="4580382"/>
                    <a:pt x="0" y="4511548"/>
                    <a:pt x="0" y="4426712"/>
                  </a:cubicBezTo>
                  <a:lnTo>
                    <a:pt x="0" y="153543"/>
                  </a:lnTo>
                  <a:lnTo>
                    <a:pt x="6350" y="153543"/>
                  </a:lnTo>
                  <a:lnTo>
                    <a:pt x="0" y="153543"/>
                  </a:lnTo>
                  <a:moveTo>
                    <a:pt x="12700" y="153543"/>
                  </a:moveTo>
                  <a:lnTo>
                    <a:pt x="12700" y="4426712"/>
                  </a:lnTo>
                  <a:lnTo>
                    <a:pt x="6350" y="4426712"/>
                  </a:lnTo>
                  <a:lnTo>
                    <a:pt x="12700" y="4426712"/>
                  </a:lnTo>
                  <a:cubicBezTo>
                    <a:pt x="12700" y="4504563"/>
                    <a:pt x="75819" y="4567555"/>
                    <a:pt x="153797" y="4567555"/>
                  </a:cubicBezTo>
                  <a:lnTo>
                    <a:pt x="10649077" y="4567555"/>
                  </a:lnTo>
                  <a:cubicBezTo>
                    <a:pt x="10727055" y="4567555"/>
                    <a:pt x="10790174" y="4504436"/>
                    <a:pt x="10790174" y="4426712"/>
                  </a:cubicBezTo>
                  <a:lnTo>
                    <a:pt x="10790174" y="153543"/>
                  </a:lnTo>
                  <a:cubicBezTo>
                    <a:pt x="10790301" y="75819"/>
                    <a:pt x="10727055" y="12700"/>
                    <a:pt x="10649077" y="12700"/>
                  </a:cubicBezTo>
                  <a:lnTo>
                    <a:pt x="153797" y="12700"/>
                  </a:lnTo>
                  <a:lnTo>
                    <a:pt x="153797" y="6350"/>
                  </a:lnTo>
                  <a:lnTo>
                    <a:pt x="153797" y="12700"/>
                  </a:lnTo>
                  <a:cubicBezTo>
                    <a:pt x="75819" y="12700"/>
                    <a:pt x="12700" y="75819"/>
                    <a:pt x="12700" y="153543"/>
                  </a:cubicBezTo>
                  <a:close/>
                </a:path>
              </a:pathLst>
            </a:custGeom>
            <a:solidFill>
              <a:srgbClr val="C0C1D7"/>
            </a:solidFill>
          </p:spPr>
        </p:sp>
      </p:grpSp>
      <p:grpSp>
        <p:nvGrpSpPr>
          <p:cNvPr name="Group 11" id="11"/>
          <p:cNvGrpSpPr/>
          <p:nvPr/>
        </p:nvGrpSpPr>
        <p:grpSpPr>
          <a:xfrm rot="0">
            <a:off x="1192262" y="2726382"/>
            <a:ext cx="788491" cy="788491"/>
            <a:chOff x="0" y="0"/>
            <a:chExt cx="1051322" cy="1051322"/>
          </a:xfrm>
        </p:grpSpPr>
        <p:sp>
          <p:nvSpPr>
            <p:cNvPr name="Freeform 12" id="12"/>
            <p:cNvSpPr/>
            <p:nvPr/>
          </p:nvSpPr>
          <p:spPr>
            <a:xfrm flipH="false" flipV="false" rot="0">
              <a:off x="0" y="0"/>
              <a:ext cx="1051306" cy="1051306"/>
            </a:xfrm>
            <a:custGeom>
              <a:avLst/>
              <a:gdLst/>
              <a:ahLst/>
              <a:cxnLst/>
              <a:rect r="r" b="b" t="t" l="l"/>
              <a:pathLst>
                <a:path h="1051306" w="1051306">
                  <a:moveTo>
                    <a:pt x="0" y="525653"/>
                  </a:moveTo>
                  <a:cubicBezTo>
                    <a:pt x="0" y="235331"/>
                    <a:pt x="235331" y="0"/>
                    <a:pt x="525653" y="0"/>
                  </a:cubicBezTo>
                  <a:cubicBezTo>
                    <a:pt x="815975" y="0"/>
                    <a:pt x="1051306" y="235331"/>
                    <a:pt x="1051306" y="525653"/>
                  </a:cubicBezTo>
                  <a:cubicBezTo>
                    <a:pt x="1051306" y="815975"/>
                    <a:pt x="815975" y="1051306"/>
                    <a:pt x="525653" y="1051306"/>
                  </a:cubicBezTo>
                  <a:cubicBezTo>
                    <a:pt x="235331" y="1051306"/>
                    <a:pt x="0" y="815975"/>
                    <a:pt x="0" y="525653"/>
                  </a:cubicBezTo>
                  <a:close/>
                </a:path>
              </a:pathLst>
            </a:custGeom>
            <a:solidFill>
              <a:srgbClr val="4950BC"/>
            </a:solidFill>
          </p:spPr>
        </p:sp>
      </p:grpSp>
      <p:sp>
        <p:nvSpPr>
          <p:cNvPr name="Freeform 13" id="13" descr="preencoded.png"/>
          <p:cNvSpPr/>
          <p:nvPr/>
        </p:nvSpPr>
        <p:spPr>
          <a:xfrm flipH="false" flipV="false" rot="0">
            <a:off x="1409105" y="2943225"/>
            <a:ext cx="354806" cy="354806"/>
          </a:xfrm>
          <a:custGeom>
            <a:avLst/>
            <a:gdLst/>
            <a:ahLst/>
            <a:cxnLst/>
            <a:rect r="r" b="b" t="t" l="l"/>
            <a:pathLst>
              <a:path h="354806" w="354806">
                <a:moveTo>
                  <a:pt x="0" y="0"/>
                </a:moveTo>
                <a:lnTo>
                  <a:pt x="354806" y="0"/>
                </a:lnTo>
                <a:lnTo>
                  <a:pt x="354806" y="354806"/>
                </a:lnTo>
                <a:lnTo>
                  <a:pt x="0" y="3548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1192262" y="3768179"/>
            <a:ext cx="3285530" cy="420291"/>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SQLite Schema</a:t>
            </a:r>
          </a:p>
        </p:txBody>
      </p:sp>
      <p:sp>
        <p:nvSpPr>
          <p:cNvPr name="TextBox 15" id="15"/>
          <p:cNvSpPr txBox="true"/>
          <p:nvPr/>
        </p:nvSpPr>
        <p:spPr>
          <a:xfrm rot="0">
            <a:off x="1192262" y="4260354"/>
            <a:ext cx="7547967" cy="926604"/>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Lightweight relational storage with findings table: id, type, value, source, latitude, longitude for geographic correlation.</a:t>
            </a:r>
          </a:p>
        </p:txBody>
      </p:sp>
      <p:grpSp>
        <p:nvGrpSpPr>
          <p:cNvPr name="Group 16" id="16"/>
          <p:cNvGrpSpPr/>
          <p:nvPr/>
        </p:nvGrpSpPr>
        <p:grpSpPr>
          <a:xfrm rot="0">
            <a:off x="9270652" y="2449265"/>
            <a:ext cx="8102204" cy="3435251"/>
            <a:chOff x="0" y="0"/>
            <a:chExt cx="10802938" cy="4580335"/>
          </a:xfrm>
        </p:grpSpPr>
        <p:sp>
          <p:nvSpPr>
            <p:cNvPr name="Freeform 17" id="17"/>
            <p:cNvSpPr/>
            <p:nvPr/>
          </p:nvSpPr>
          <p:spPr>
            <a:xfrm flipH="false" flipV="false" rot="0">
              <a:off x="6350" y="6350"/>
              <a:ext cx="10790174" cy="4567682"/>
            </a:xfrm>
            <a:custGeom>
              <a:avLst/>
              <a:gdLst/>
              <a:ahLst/>
              <a:cxnLst/>
              <a:rect r="r" b="b" t="t" l="l"/>
              <a:pathLst>
                <a:path h="4567682" w="10790174">
                  <a:moveTo>
                    <a:pt x="0" y="147193"/>
                  </a:moveTo>
                  <a:cubicBezTo>
                    <a:pt x="0" y="65913"/>
                    <a:pt x="66040" y="0"/>
                    <a:pt x="147447" y="0"/>
                  </a:cubicBezTo>
                  <a:lnTo>
                    <a:pt x="10642727" y="0"/>
                  </a:lnTo>
                  <a:cubicBezTo>
                    <a:pt x="10724135" y="0"/>
                    <a:pt x="10790174" y="65913"/>
                    <a:pt x="10790174" y="147193"/>
                  </a:cubicBezTo>
                  <a:lnTo>
                    <a:pt x="10790174" y="4420362"/>
                  </a:lnTo>
                  <a:cubicBezTo>
                    <a:pt x="10790174" y="4501642"/>
                    <a:pt x="10724135" y="4567555"/>
                    <a:pt x="10642727" y="4567555"/>
                  </a:cubicBezTo>
                  <a:lnTo>
                    <a:pt x="147447" y="4567555"/>
                  </a:lnTo>
                  <a:cubicBezTo>
                    <a:pt x="66040" y="4567682"/>
                    <a:pt x="0" y="4501769"/>
                    <a:pt x="0" y="4420362"/>
                  </a:cubicBezTo>
                  <a:close/>
                </a:path>
              </a:pathLst>
            </a:custGeom>
            <a:solidFill>
              <a:srgbClr val="DADBF1"/>
            </a:solidFill>
          </p:spPr>
        </p:sp>
        <p:sp>
          <p:nvSpPr>
            <p:cNvPr name="Freeform 18" id="18"/>
            <p:cNvSpPr/>
            <p:nvPr/>
          </p:nvSpPr>
          <p:spPr>
            <a:xfrm flipH="false" flipV="false" rot="0">
              <a:off x="0" y="0"/>
              <a:ext cx="10802874" cy="4580382"/>
            </a:xfrm>
            <a:custGeom>
              <a:avLst/>
              <a:gdLst/>
              <a:ahLst/>
              <a:cxnLst/>
              <a:rect r="r" b="b" t="t" l="l"/>
              <a:pathLst>
                <a:path h="4580382" w="10802874">
                  <a:moveTo>
                    <a:pt x="0" y="153543"/>
                  </a:moveTo>
                  <a:cubicBezTo>
                    <a:pt x="0" y="68707"/>
                    <a:pt x="68834" y="0"/>
                    <a:pt x="153797" y="0"/>
                  </a:cubicBezTo>
                  <a:lnTo>
                    <a:pt x="10649077" y="0"/>
                  </a:lnTo>
                  <a:lnTo>
                    <a:pt x="10649077" y="6350"/>
                  </a:lnTo>
                  <a:lnTo>
                    <a:pt x="10649077" y="0"/>
                  </a:lnTo>
                  <a:cubicBezTo>
                    <a:pt x="10734040" y="0"/>
                    <a:pt x="10802874" y="68707"/>
                    <a:pt x="10802874" y="153543"/>
                  </a:cubicBezTo>
                  <a:lnTo>
                    <a:pt x="10796524" y="153543"/>
                  </a:lnTo>
                  <a:lnTo>
                    <a:pt x="10802874" y="153543"/>
                  </a:lnTo>
                  <a:lnTo>
                    <a:pt x="10802874" y="4426712"/>
                  </a:lnTo>
                  <a:lnTo>
                    <a:pt x="10796524" y="4426712"/>
                  </a:lnTo>
                  <a:lnTo>
                    <a:pt x="10802874" y="4426712"/>
                  </a:lnTo>
                  <a:cubicBezTo>
                    <a:pt x="10802874" y="4511548"/>
                    <a:pt x="10734040" y="4580255"/>
                    <a:pt x="10649077" y="4580255"/>
                  </a:cubicBezTo>
                  <a:lnTo>
                    <a:pt x="10649077" y="4573905"/>
                  </a:lnTo>
                  <a:lnTo>
                    <a:pt x="10649077" y="4580255"/>
                  </a:lnTo>
                  <a:lnTo>
                    <a:pt x="153797" y="4580255"/>
                  </a:lnTo>
                  <a:lnTo>
                    <a:pt x="153797" y="4573905"/>
                  </a:lnTo>
                  <a:lnTo>
                    <a:pt x="153797" y="4580255"/>
                  </a:lnTo>
                  <a:cubicBezTo>
                    <a:pt x="68834" y="4580382"/>
                    <a:pt x="0" y="4511548"/>
                    <a:pt x="0" y="4426712"/>
                  </a:cubicBezTo>
                  <a:lnTo>
                    <a:pt x="0" y="153543"/>
                  </a:lnTo>
                  <a:lnTo>
                    <a:pt x="6350" y="153543"/>
                  </a:lnTo>
                  <a:lnTo>
                    <a:pt x="0" y="153543"/>
                  </a:lnTo>
                  <a:moveTo>
                    <a:pt x="12700" y="153543"/>
                  </a:moveTo>
                  <a:lnTo>
                    <a:pt x="12700" y="4426712"/>
                  </a:lnTo>
                  <a:lnTo>
                    <a:pt x="6350" y="4426712"/>
                  </a:lnTo>
                  <a:lnTo>
                    <a:pt x="12700" y="4426712"/>
                  </a:lnTo>
                  <a:cubicBezTo>
                    <a:pt x="12700" y="4504563"/>
                    <a:pt x="75819" y="4567555"/>
                    <a:pt x="153797" y="4567555"/>
                  </a:cubicBezTo>
                  <a:lnTo>
                    <a:pt x="10649077" y="4567555"/>
                  </a:lnTo>
                  <a:cubicBezTo>
                    <a:pt x="10727055" y="4567555"/>
                    <a:pt x="10790174" y="4504436"/>
                    <a:pt x="10790174" y="4426712"/>
                  </a:cubicBezTo>
                  <a:lnTo>
                    <a:pt x="10790174" y="153543"/>
                  </a:lnTo>
                  <a:cubicBezTo>
                    <a:pt x="10790301" y="75819"/>
                    <a:pt x="10727055" y="12700"/>
                    <a:pt x="10649077" y="12700"/>
                  </a:cubicBezTo>
                  <a:lnTo>
                    <a:pt x="153797" y="12700"/>
                  </a:lnTo>
                  <a:lnTo>
                    <a:pt x="153797" y="6350"/>
                  </a:lnTo>
                  <a:lnTo>
                    <a:pt x="153797" y="12700"/>
                  </a:lnTo>
                  <a:cubicBezTo>
                    <a:pt x="75819" y="12700"/>
                    <a:pt x="12700" y="75819"/>
                    <a:pt x="12700" y="153543"/>
                  </a:cubicBezTo>
                  <a:close/>
                </a:path>
              </a:pathLst>
            </a:custGeom>
            <a:solidFill>
              <a:srgbClr val="C0C1D7"/>
            </a:solidFill>
          </p:spPr>
        </p:sp>
      </p:grpSp>
      <p:grpSp>
        <p:nvGrpSpPr>
          <p:cNvPr name="Group 19" id="19"/>
          <p:cNvGrpSpPr/>
          <p:nvPr/>
        </p:nvGrpSpPr>
        <p:grpSpPr>
          <a:xfrm rot="0">
            <a:off x="9547771" y="2726382"/>
            <a:ext cx="788491" cy="788491"/>
            <a:chOff x="0" y="0"/>
            <a:chExt cx="1051322" cy="1051322"/>
          </a:xfrm>
        </p:grpSpPr>
        <p:sp>
          <p:nvSpPr>
            <p:cNvPr name="Freeform 20" id="20"/>
            <p:cNvSpPr/>
            <p:nvPr/>
          </p:nvSpPr>
          <p:spPr>
            <a:xfrm flipH="false" flipV="false" rot="0">
              <a:off x="0" y="0"/>
              <a:ext cx="1051306" cy="1051306"/>
            </a:xfrm>
            <a:custGeom>
              <a:avLst/>
              <a:gdLst/>
              <a:ahLst/>
              <a:cxnLst/>
              <a:rect r="r" b="b" t="t" l="l"/>
              <a:pathLst>
                <a:path h="1051306" w="1051306">
                  <a:moveTo>
                    <a:pt x="0" y="525653"/>
                  </a:moveTo>
                  <a:cubicBezTo>
                    <a:pt x="0" y="235331"/>
                    <a:pt x="235331" y="0"/>
                    <a:pt x="525653" y="0"/>
                  </a:cubicBezTo>
                  <a:cubicBezTo>
                    <a:pt x="815975" y="0"/>
                    <a:pt x="1051306" y="235331"/>
                    <a:pt x="1051306" y="525653"/>
                  </a:cubicBezTo>
                  <a:cubicBezTo>
                    <a:pt x="1051306" y="815975"/>
                    <a:pt x="815975" y="1051306"/>
                    <a:pt x="525653" y="1051306"/>
                  </a:cubicBezTo>
                  <a:cubicBezTo>
                    <a:pt x="235331" y="1051306"/>
                    <a:pt x="0" y="815975"/>
                    <a:pt x="0" y="525653"/>
                  </a:cubicBezTo>
                  <a:close/>
                </a:path>
              </a:pathLst>
            </a:custGeom>
            <a:solidFill>
              <a:srgbClr val="4950BC"/>
            </a:solidFill>
          </p:spPr>
        </p:sp>
      </p:grpSp>
      <p:sp>
        <p:nvSpPr>
          <p:cNvPr name="Freeform 21" id="21" descr="preencoded.png"/>
          <p:cNvSpPr/>
          <p:nvPr/>
        </p:nvSpPr>
        <p:spPr>
          <a:xfrm flipH="false" flipV="false" rot="0">
            <a:off x="9764614" y="2943225"/>
            <a:ext cx="354806" cy="354806"/>
          </a:xfrm>
          <a:custGeom>
            <a:avLst/>
            <a:gdLst/>
            <a:ahLst/>
            <a:cxnLst/>
            <a:rect r="r" b="b" t="t" l="l"/>
            <a:pathLst>
              <a:path h="354806" w="354806">
                <a:moveTo>
                  <a:pt x="0" y="0"/>
                </a:moveTo>
                <a:lnTo>
                  <a:pt x="354806" y="0"/>
                </a:lnTo>
                <a:lnTo>
                  <a:pt x="354806" y="354806"/>
                </a:lnTo>
                <a:lnTo>
                  <a:pt x="0" y="354806"/>
                </a:lnTo>
                <a:lnTo>
                  <a:pt x="0" y="0"/>
                </a:lnTo>
                <a:close/>
              </a:path>
            </a:pathLst>
          </a:custGeom>
          <a:blipFill>
            <a:blip r:embed="rId5">
              <a:extLst>
                <a:ext uri="{96DAC541-7B7A-43D3-8B79-37D633B846F1}">
                  <asvg:svgBlip xmlns:asvg="http://schemas.microsoft.com/office/drawing/2016/SVG/main" r:embed="rId6"/>
                </a:ext>
              </a:extLst>
            </a:blip>
            <a:stretch>
              <a:fillRect l="-2631" t="0" r="-2631" b="0"/>
            </a:stretch>
          </a:blipFill>
        </p:spPr>
      </p:sp>
      <p:sp>
        <p:nvSpPr>
          <p:cNvPr name="TextBox 22" id="22"/>
          <p:cNvSpPr txBox="true"/>
          <p:nvPr/>
        </p:nvSpPr>
        <p:spPr>
          <a:xfrm rot="0">
            <a:off x="9547771" y="3768179"/>
            <a:ext cx="3285530" cy="420291"/>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Folium Mapping</a:t>
            </a:r>
          </a:p>
        </p:txBody>
      </p:sp>
      <p:sp>
        <p:nvSpPr>
          <p:cNvPr name="TextBox 23" id="23"/>
          <p:cNvSpPr txBox="true"/>
          <p:nvPr/>
        </p:nvSpPr>
        <p:spPr>
          <a:xfrm rot="0">
            <a:off x="9547771" y="4260354"/>
            <a:ext cx="7547967" cy="1347044"/>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Interactive geolocation visualization rendering IP coordinates as clickable markers on real-world maps with heatmap overlays.</a:t>
            </a:r>
          </a:p>
        </p:txBody>
      </p:sp>
      <p:grpSp>
        <p:nvGrpSpPr>
          <p:cNvPr name="Group 24" id="24"/>
          <p:cNvGrpSpPr/>
          <p:nvPr/>
        </p:nvGrpSpPr>
        <p:grpSpPr>
          <a:xfrm rot="0">
            <a:off x="915144" y="6137821"/>
            <a:ext cx="8102204" cy="3435251"/>
            <a:chOff x="0" y="0"/>
            <a:chExt cx="10802938" cy="4580335"/>
          </a:xfrm>
        </p:grpSpPr>
        <p:sp>
          <p:nvSpPr>
            <p:cNvPr name="Freeform 25" id="25"/>
            <p:cNvSpPr/>
            <p:nvPr/>
          </p:nvSpPr>
          <p:spPr>
            <a:xfrm flipH="false" flipV="false" rot="0">
              <a:off x="6350" y="6350"/>
              <a:ext cx="10790174" cy="4567682"/>
            </a:xfrm>
            <a:custGeom>
              <a:avLst/>
              <a:gdLst/>
              <a:ahLst/>
              <a:cxnLst/>
              <a:rect r="r" b="b" t="t" l="l"/>
              <a:pathLst>
                <a:path h="4567682" w="10790174">
                  <a:moveTo>
                    <a:pt x="0" y="147193"/>
                  </a:moveTo>
                  <a:cubicBezTo>
                    <a:pt x="0" y="65913"/>
                    <a:pt x="66040" y="0"/>
                    <a:pt x="147447" y="0"/>
                  </a:cubicBezTo>
                  <a:lnTo>
                    <a:pt x="10642727" y="0"/>
                  </a:lnTo>
                  <a:cubicBezTo>
                    <a:pt x="10724135" y="0"/>
                    <a:pt x="10790174" y="65913"/>
                    <a:pt x="10790174" y="147193"/>
                  </a:cubicBezTo>
                  <a:lnTo>
                    <a:pt x="10790174" y="4420362"/>
                  </a:lnTo>
                  <a:cubicBezTo>
                    <a:pt x="10790174" y="4501642"/>
                    <a:pt x="10724135" y="4567555"/>
                    <a:pt x="10642727" y="4567555"/>
                  </a:cubicBezTo>
                  <a:lnTo>
                    <a:pt x="147447" y="4567555"/>
                  </a:lnTo>
                  <a:cubicBezTo>
                    <a:pt x="66040" y="4567682"/>
                    <a:pt x="0" y="4501769"/>
                    <a:pt x="0" y="4420362"/>
                  </a:cubicBezTo>
                  <a:close/>
                </a:path>
              </a:pathLst>
            </a:custGeom>
            <a:solidFill>
              <a:srgbClr val="DADBF1"/>
            </a:solidFill>
          </p:spPr>
        </p:sp>
        <p:sp>
          <p:nvSpPr>
            <p:cNvPr name="Freeform 26" id="26"/>
            <p:cNvSpPr/>
            <p:nvPr/>
          </p:nvSpPr>
          <p:spPr>
            <a:xfrm flipH="false" flipV="false" rot="0">
              <a:off x="0" y="0"/>
              <a:ext cx="10802874" cy="4580382"/>
            </a:xfrm>
            <a:custGeom>
              <a:avLst/>
              <a:gdLst/>
              <a:ahLst/>
              <a:cxnLst/>
              <a:rect r="r" b="b" t="t" l="l"/>
              <a:pathLst>
                <a:path h="4580382" w="10802874">
                  <a:moveTo>
                    <a:pt x="0" y="153543"/>
                  </a:moveTo>
                  <a:cubicBezTo>
                    <a:pt x="0" y="68707"/>
                    <a:pt x="68834" y="0"/>
                    <a:pt x="153797" y="0"/>
                  </a:cubicBezTo>
                  <a:lnTo>
                    <a:pt x="10649077" y="0"/>
                  </a:lnTo>
                  <a:lnTo>
                    <a:pt x="10649077" y="6350"/>
                  </a:lnTo>
                  <a:lnTo>
                    <a:pt x="10649077" y="0"/>
                  </a:lnTo>
                  <a:cubicBezTo>
                    <a:pt x="10734040" y="0"/>
                    <a:pt x="10802874" y="68707"/>
                    <a:pt x="10802874" y="153543"/>
                  </a:cubicBezTo>
                  <a:lnTo>
                    <a:pt x="10796524" y="153543"/>
                  </a:lnTo>
                  <a:lnTo>
                    <a:pt x="10802874" y="153543"/>
                  </a:lnTo>
                  <a:lnTo>
                    <a:pt x="10802874" y="4426712"/>
                  </a:lnTo>
                  <a:lnTo>
                    <a:pt x="10796524" y="4426712"/>
                  </a:lnTo>
                  <a:lnTo>
                    <a:pt x="10802874" y="4426712"/>
                  </a:lnTo>
                  <a:cubicBezTo>
                    <a:pt x="10802874" y="4511548"/>
                    <a:pt x="10734040" y="4580255"/>
                    <a:pt x="10649077" y="4580255"/>
                  </a:cubicBezTo>
                  <a:lnTo>
                    <a:pt x="10649077" y="4573905"/>
                  </a:lnTo>
                  <a:lnTo>
                    <a:pt x="10649077" y="4580255"/>
                  </a:lnTo>
                  <a:lnTo>
                    <a:pt x="153797" y="4580255"/>
                  </a:lnTo>
                  <a:lnTo>
                    <a:pt x="153797" y="4573905"/>
                  </a:lnTo>
                  <a:lnTo>
                    <a:pt x="153797" y="4580255"/>
                  </a:lnTo>
                  <a:cubicBezTo>
                    <a:pt x="68834" y="4580382"/>
                    <a:pt x="0" y="4511548"/>
                    <a:pt x="0" y="4426712"/>
                  </a:cubicBezTo>
                  <a:lnTo>
                    <a:pt x="0" y="153543"/>
                  </a:lnTo>
                  <a:lnTo>
                    <a:pt x="6350" y="153543"/>
                  </a:lnTo>
                  <a:lnTo>
                    <a:pt x="0" y="153543"/>
                  </a:lnTo>
                  <a:moveTo>
                    <a:pt x="12700" y="153543"/>
                  </a:moveTo>
                  <a:lnTo>
                    <a:pt x="12700" y="4426712"/>
                  </a:lnTo>
                  <a:lnTo>
                    <a:pt x="6350" y="4426712"/>
                  </a:lnTo>
                  <a:lnTo>
                    <a:pt x="12700" y="4426712"/>
                  </a:lnTo>
                  <a:cubicBezTo>
                    <a:pt x="12700" y="4504563"/>
                    <a:pt x="75819" y="4567555"/>
                    <a:pt x="153797" y="4567555"/>
                  </a:cubicBezTo>
                  <a:lnTo>
                    <a:pt x="10649077" y="4567555"/>
                  </a:lnTo>
                  <a:cubicBezTo>
                    <a:pt x="10727055" y="4567555"/>
                    <a:pt x="10790174" y="4504436"/>
                    <a:pt x="10790174" y="4426712"/>
                  </a:cubicBezTo>
                  <a:lnTo>
                    <a:pt x="10790174" y="153543"/>
                  </a:lnTo>
                  <a:cubicBezTo>
                    <a:pt x="10790301" y="75819"/>
                    <a:pt x="10727055" y="12700"/>
                    <a:pt x="10649077" y="12700"/>
                  </a:cubicBezTo>
                  <a:lnTo>
                    <a:pt x="153797" y="12700"/>
                  </a:lnTo>
                  <a:lnTo>
                    <a:pt x="153797" y="6350"/>
                  </a:lnTo>
                  <a:lnTo>
                    <a:pt x="153797" y="12700"/>
                  </a:lnTo>
                  <a:cubicBezTo>
                    <a:pt x="75819" y="12700"/>
                    <a:pt x="12700" y="75819"/>
                    <a:pt x="12700" y="153543"/>
                  </a:cubicBezTo>
                  <a:close/>
                </a:path>
              </a:pathLst>
            </a:custGeom>
            <a:solidFill>
              <a:srgbClr val="C0C1D7"/>
            </a:solidFill>
          </p:spPr>
        </p:sp>
      </p:grpSp>
      <p:grpSp>
        <p:nvGrpSpPr>
          <p:cNvPr name="Group 27" id="27"/>
          <p:cNvGrpSpPr/>
          <p:nvPr/>
        </p:nvGrpSpPr>
        <p:grpSpPr>
          <a:xfrm rot="0">
            <a:off x="1192262" y="6414939"/>
            <a:ext cx="788491" cy="788491"/>
            <a:chOff x="0" y="0"/>
            <a:chExt cx="1051322" cy="1051322"/>
          </a:xfrm>
        </p:grpSpPr>
        <p:sp>
          <p:nvSpPr>
            <p:cNvPr name="Freeform 28" id="28"/>
            <p:cNvSpPr/>
            <p:nvPr/>
          </p:nvSpPr>
          <p:spPr>
            <a:xfrm flipH="false" flipV="false" rot="0">
              <a:off x="0" y="0"/>
              <a:ext cx="1051306" cy="1051306"/>
            </a:xfrm>
            <a:custGeom>
              <a:avLst/>
              <a:gdLst/>
              <a:ahLst/>
              <a:cxnLst/>
              <a:rect r="r" b="b" t="t" l="l"/>
              <a:pathLst>
                <a:path h="1051306" w="1051306">
                  <a:moveTo>
                    <a:pt x="0" y="525653"/>
                  </a:moveTo>
                  <a:cubicBezTo>
                    <a:pt x="0" y="235331"/>
                    <a:pt x="235331" y="0"/>
                    <a:pt x="525653" y="0"/>
                  </a:cubicBezTo>
                  <a:cubicBezTo>
                    <a:pt x="815975" y="0"/>
                    <a:pt x="1051306" y="235331"/>
                    <a:pt x="1051306" y="525653"/>
                  </a:cubicBezTo>
                  <a:cubicBezTo>
                    <a:pt x="1051306" y="815975"/>
                    <a:pt x="815975" y="1051306"/>
                    <a:pt x="525653" y="1051306"/>
                  </a:cubicBezTo>
                  <a:cubicBezTo>
                    <a:pt x="235331" y="1051306"/>
                    <a:pt x="0" y="815975"/>
                    <a:pt x="0" y="525653"/>
                  </a:cubicBezTo>
                  <a:close/>
                </a:path>
              </a:pathLst>
            </a:custGeom>
            <a:solidFill>
              <a:srgbClr val="4950BC"/>
            </a:solidFill>
          </p:spPr>
        </p:sp>
      </p:grpSp>
      <p:sp>
        <p:nvSpPr>
          <p:cNvPr name="Freeform 29" id="29" descr="preencoded.png"/>
          <p:cNvSpPr/>
          <p:nvPr/>
        </p:nvSpPr>
        <p:spPr>
          <a:xfrm flipH="false" flipV="false" rot="0">
            <a:off x="1409105" y="6631781"/>
            <a:ext cx="354806" cy="354806"/>
          </a:xfrm>
          <a:custGeom>
            <a:avLst/>
            <a:gdLst/>
            <a:ahLst/>
            <a:cxnLst/>
            <a:rect r="r" b="b" t="t" l="l"/>
            <a:pathLst>
              <a:path h="354806" w="354806">
                <a:moveTo>
                  <a:pt x="0" y="0"/>
                </a:moveTo>
                <a:lnTo>
                  <a:pt x="354806" y="0"/>
                </a:lnTo>
                <a:lnTo>
                  <a:pt x="354806" y="354806"/>
                </a:lnTo>
                <a:lnTo>
                  <a:pt x="0" y="354806"/>
                </a:lnTo>
                <a:lnTo>
                  <a:pt x="0" y="0"/>
                </a:lnTo>
                <a:close/>
              </a:path>
            </a:pathLst>
          </a:custGeom>
          <a:blipFill>
            <a:blip r:embed="rId7">
              <a:extLst>
                <a:ext uri="{96DAC541-7B7A-43D3-8B79-37D633B846F1}">
                  <asvg:svgBlip xmlns:asvg="http://schemas.microsoft.com/office/drawing/2016/SVG/main" r:embed="rId8"/>
                </a:ext>
              </a:extLst>
            </a:blip>
            <a:stretch>
              <a:fillRect l="0" t="-10526" r="0" b="-10526"/>
            </a:stretch>
          </a:blipFill>
        </p:spPr>
      </p:sp>
      <p:sp>
        <p:nvSpPr>
          <p:cNvPr name="TextBox 30" id="30"/>
          <p:cNvSpPr txBox="true"/>
          <p:nvPr/>
        </p:nvSpPr>
        <p:spPr>
          <a:xfrm rot="0">
            <a:off x="1192262" y="7456735"/>
            <a:ext cx="3285530" cy="420291"/>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PDF Export</a:t>
            </a:r>
          </a:p>
        </p:txBody>
      </p:sp>
      <p:sp>
        <p:nvSpPr>
          <p:cNvPr name="TextBox 31" id="31"/>
          <p:cNvSpPr txBox="true"/>
          <p:nvPr/>
        </p:nvSpPr>
        <p:spPr>
          <a:xfrm rot="0">
            <a:off x="1192262" y="7948910"/>
            <a:ext cx="7547967" cy="1347044"/>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pdfkit and wkhtmltopdf convert dashboard findings into professional PDF reports for stakeholder distribution and compliance.</a:t>
            </a:r>
          </a:p>
        </p:txBody>
      </p:sp>
      <p:grpSp>
        <p:nvGrpSpPr>
          <p:cNvPr name="Group 32" id="32"/>
          <p:cNvGrpSpPr/>
          <p:nvPr/>
        </p:nvGrpSpPr>
        <p:grpSpPr>
          <a:xfrm rot="0">
            <a:off x="9270652" y="6137821"/>
            <a:ext cx="8102204" cy="3435251"/>
            <a:chOff x="0" y="0"/>
            <a:chExt cx="10802938" cy="4580335"/>
          </a:xfrm>
        </p:grpSpPr>
        <p:sp>
          <p:nvSpPr>
            <p:cNvPr name="Freeform 33" id="33"/>
            <p:cNvSpPr/>
            <p:nvPr/>
          </p:nvSpPr>
          <p:spPr>
            <a:xfrm flipH="false" flipV="false" rot="0">
              <a:off x="6350" y="6350"/>
              <a:ext cx="10790174" cy="4567682"/>
            </a:xfrm>
            <a:custGeom>
              <a:avLst/>
              <a:gdLst/>
              <a:ahLst/>
              <a:cxnLst/>
              <a:rect r="r" b="b" t="t" l="l"/>
              <a:pathLst>
                <a:path h="4567682" w="10790174">
                  <a:moveTo>
                    <a:pt x="0" y="147193"/>
                  </a:moveTo>
                  <a:cubicBezTo>
                    <a:pt x="0" y="65913"/>
                    <a:pt x="66040" y="0"/>
                    <a:pt x="147447" y="0"/>
                  </a:cubicBezTo>
                  <a:lnTo>
                    <a:pt x="10642727" y="0"/>
                  </a:lnTo>
                  <a:cubicBezTo>
                    <a:pt x="10724135" y="0"/>
                    <a:pt x="10790174" y="65913"/>
                    <a:pt x="10790174" y="147193"/>
                  </a:cubicBezTo>
                  <a:lnTo>
                    <a:pt x="10790174" y="4420362"/>
                  </a:lnTo>
                  <a:cubicBezTo>
                    <a:pt x="10790174" y="4501642"/>
                    <a:pt x="10724135" y="4567555"/>
                    <a:pt x="10642727" y="4567555"/>
                  </a:cubicBezTo>
                  <a:lnTo>
                    <a:pt x="147447" y="4567555"/>
                  </a:lnTo>
                  <a:cubicBezTo>
                    <a:pt x="66040" y="4567682"/>
                    <a:pt x="0" y="4501769"/>
                    <a:pt x="0" y="4420362"/>
                  </a:cubicBezTo>
                  <a:close/>
                </a:path>
              </a:pathLst>
            </a:custGeom>
            <a:solidFill>
              <a:srgbClr val="DADBF1"/>
            </a:solidFill>
          </p:spPr>
        </p:sp>
        <p:sp>
          <p:nvSpPr>
            <p:cNvPr name="Freeform 34" id="34"/>
            <p:cNvSpPr/>
            <p:nvPr/>
          </p:nvSpPr>
          <p:spPr>
            <a:xfrm flipH="false" flipV="false" rot="0">
              <a:off x="0" y="0"/>
              <a:ext cx="10802874" cy="4580382"/>
            </a:xfrm>
            <a:custGeom>
              <a:avLst/>
              <a:gdLst/>
              <a:ahLst/>
              <a:cxnLst/>
              <a:rect r="r" b="b" t="t" l="l"/>
              <a:pathLst>
                <a:path h="4580382" w="10802874">
                  <a:moveTo>
                    <a:pt x="0" y="153543"/>
                  </a:moveTo>
                  <a:cubicBezTo>
                    <a:pt x="0" y="68707"/>
                    <a:pt x="68834" y="0"/>
                    <a:pt x="153797" y="0"/>
                  </a:cubicBezTo>
                  <a:lnTo>
                    <a:pt x="10649077" y="0"/>
                  </a:lnTo>
                  <a:lnTo>
                    <a:pt x="10649077" y="6350"/>
                  </a:lnTo>
                  <a:lnTo>
                    <a:pt x="10649077" y="0"/>
                  </a:lnTo>
                  <a:cubicBezTo>
                    <a:pt x="10734040" y="0"/>
                    <a:pt x="10802874" y="68707"/>
                    <a:pt x="10802874" y="153543"/>
                  </a:cubicBezTo>
                  <a:lnTo>
                    <a:pt x="10796524" y="153543"/>
                  </a:lnTo>
                  <a:lnTo>
                    <a:pt x="10802874" y="153543"/>
                  </a:lnTo>
                  <a:lnTo>
                    <a:pt x="10802874" y="4426712"/>
                  </a:lnTo>
                  <a:lnTo>
                    <a:pt x="10796524" y="4426712"/>
                  </a:lnTo>
                  <a:lnTo>
                    <a:pt x="10802874" y="4426712"/>
                  </a:lnTo>
                  <a:cubicBezTo>
                    <a:pt x="10802874" y="4511548"/>
                    <a:pt x="10734040" y="4580255"/>
                    <a:pt x="10649077" y="4580255"/>
                  </a:cubicBezTo>
                  <a:lnTo>
                    <a:pt x="10649077" y="4573905"/>
                  </a:lnTo>
                  <a:lnTo>
                    <a:pt x="10649077" y="4580255"/>
                  </a:lnTo>
                  <a:lnTo>
                    <a:pt x="153797" y="4580255"/>
                  </a:lnTo>
                  <a:lnTo>
                    <a:pt x="153797" y="4573905"/>
                  </a:lnTo>
                  <a:lnTo>
                    <a:pt x="153797" y="4580255"/>
                  </a:lnTo>
                  <a:cubicBezTo>
                    <a:pt x="68834" y="4580382"/>
                    <a:pt x="0" y="4511548"/>
                    <a:pt x="0" y="4426712"/>
                  </a:cubicBezTo>
                  <a:lnTo>
                    <a:pt x="0" y="153543"/>
                  </a:lnTo>
                  <a:lnTo>
                    <a:pt x="6350" y="153543"/>
                  </a:lnTo>
                  <a:lnTo>
                    <a:pt x="0" y="153543"/>
                  </a:lnTo>
                  <a:moveTo>
                    <a:pt x="12700" y="153543"/>
                  </a:moveTo>
                  <a:lnTo>
                    <a:pt x="12700" y="4426712"/>
                  </a:lnTo>
                  <a:lnTo>
                    <a:pt x="6350" y="4426712"/>
                  </a:lnTo>
                  <a:lnTo>
                    <a:pt x="12700" y="4426712"/>
                  </a:lnTo>
                  <a:cubicBezTo>
                    <a:pt x="12700" y="4504563"/>
                    <a:pt x="75819" y="4567555"/>
                    <a:pt x="153797" y="4567555"/>
                  </a:cubicBezTo>
                  <a:lnTo>
                    <a:pt x="10649077" y="4567555"/>
                  </a:lnTo>
                  <a:cubicBezTo>
                    <a:pt x="10727055" y="4567555"/>
                    <a:pt x="10790174" y="4504436"/>
                    <a:pt x="10790174" y="4426712"/>
                  </a:cubicBezTo>
                  <a:lnTo>
                    <a:pt x="10790174" y="153543"/>
                  </a:lnTo>
                  <a:cubicBezTo>
                    <a:pt x="10790301" y="75819"/>
                    <a:pt x="10727055" y="12700"/>
                    <a:pt x="10649077" y="12700"/>
                  </a:cubicBezTo>
                  <a:lnTo>
                    <a:pt x="153797" y="12700"/>
                  </a:lnTo>
                  <a:lnTo>
                    <a:pt x="153797" y="6350"/>
                  </a:lnTo>
                  <a:lnTo>
                    <a:pt x="153797" y="12700"/>
                  </a:lnTo>
                  <a:cubicBezTo>
                    <a:pt x="75819" y="12700"/>
                    <a:pt x="12700" y="75819"/>
                    <a:pt x="12700" y="153543"/>
                  </a:cubicBezTo>
                  <a:close/>
                </a:path>
              </a:pathLst>
            </a:custGeom>
            <a:solidFill>
              <a:srgbClr val="C0C1D7"/>
            </a:solidFill>
          </p:spPr>
        </p:sp>
      </p:grpSp>
      <p:grpSp>
        <p:nvGrpSpPr>
          <p:cNvPr name="Group 35" id="35"/>
          <p:cNvGrpSpPr/>
          <p:nvPr/>
        </p:nvGrpSpPr>
        <p:grpSpPr>
          <a:xfrm rot="0">
            <a:off x="9547771" y="6414939"/>
            <a:ext cx="788491" cy="788491"/>
            <a:chOff x="0" y="0"/>
            <a:chExt cx="1051322" cy="1051322"/>
          </a:xfrm>
        </p:grpSpPr>
        <p:sp>
          <p:nvSpPr>
            <p:cNvPr name="Freeform 36" id="36"/>
            <p:cNvSpPr/>
            <p:nvPr/>
          </p:nvSpPr>
          <p:spPr>
            <a:xfrm flipH="false" flipV="false" rot="0">
              <a:off x="0" y="0"/>
              <a:ext cx="1051306" cy="1051306"/>
            </a:xfrm>
            <a:custGeom>
              <a:avLst/>
              <a:gdLst/>
              <a:ahLst/>
              <a:cxnLst/>
              <a:rect r="r" b="b" t="t" l="l"/>
              <a:pathLst>
                <a:path h="1051306" w="1051306">
                  <a:moveTo>
                    <a:pt x="0" y="525653"/>
                  </a:moveTo>
                  <a:cubicBezTo>
                    <a:pt x="0" y="235331"/>
                    <a:pt x="235331" y="0"/>
                    <a:pt x="525653" y="0"/>
                  </a:cubicBezTo>
                  <a:cubicBezTo>
                    <a:pt x="815975" y="0"/>
                    <a:pt x="1051306" y="235331"/>
                    <a:pt x="1051306" y="525653"/>
                  </a:cubicBezTo>
                  <a:cubicBezTo>
                    <a:pt x="1051306" y="815975"/>
                    <a:pt x="815975" y="1051306"/>
                    <a:pt x="525653" y="1051306"/>
                  </a:cubicBezTo>
                  <a:cubicBezTo>
                    <a:pt x="235331" y="1051306"/>
                    <a:pt x="0" y="815975"/>
                    <a:pt x="0" y="525653"/>
                  </a:cubicBezTo>
                  <a:close/>
                </a:path>
              </a:pathLst>
            </a:custGeom>
            <a:solidFill>
              <a:srgbClr val="4950BC"/>
            </a:solidFill>
          </p:spPr>
        </p:sp>
      </p:grpSp>
      <p:sp>
        <p:nvSpPr>
          <p:cNvPr name="Freeform 37" id="37" descr="preencoded.png"/>
          <p:cNvSpPr/>
          <p:nvPr/>
        </p:nvSpPr>
        <p:spPr>
          <a:xfrm flipH="false" flipV="false" rot="0">
            <a:off x="9764614" y="6631781"/>
            <a:ext cx="354806" cy="354806"/>
          </a:xfrm>
          <a:custGeom>
            <a:avLst/>
            <a:gdLst/>
            <a:ahLst/>
            <a:cxnLst/>
            <a:rect r="r" b="b" t="t" l="l"/>
            <a:pathLst>
              <a:path h="354806" w="354806">
                <a:moveTo>
                  <a:pt x="0" y="0"/>
                </a:moveTo>
                <a:lnTo>
                  <a:pt x="354806" y="0"/>
                </a:lnTo>
                <a:lnTo>
                  <a:pt x="354806" y="354806"/>
                </a:lnTo>
                <a:lnTo>
                  <a:pt x="0" y="354806"/>
                </a:lnTo>
                <a:lnTo>
                  <a:pt x="0" y="0"/>
                </a:lnTo>
                <a:close/>
              </a:path>
            </a:pathLst>
          </a:custGeom>
          <a:blipFill>
            <a:blip r:embed="rId9">
              <a:extLst>
                <a:ext uri="{96DAC541-7B7A-43D3-8B79-37D633B846F1}">
                  <asvg:svgBlip xmlns:asvg="http://schemas.microsoft.com/office/drawing/2016/SVG/main" r:embed="rId10"/>
                </a:ext>
              </a:extLst>
            </a:blip>
            <a:stretch>
              <a:fillRect l="-1315" t="0" r="-1315" b="0"/>
            </a:stretch>
          </a:blipFill>
        </p:spPr>
      </p:sp>
      <p:sp>
        <p:nvSpPr>
          <p:cNvPr name="TextBox 38" id="38"/>
          <p:cNvSpPr txBox="true"/>
          <p:nvPr/>
        </p:nvSpPr>
        <p:spPr>
          <a:xfrm rot="0">
            <a:off x="9547771" y="7456735"/>
            <a:ext cx="3285530" cy="420291"/>
          </a:xfrm>
          <a:prstGeom prst="rect">
            <a:avLst/>
          </a:prstGeom>
        </p:spPr>
        <p:txBody>
          <a:bodyPr anchor="t" rtlCol="false" tIns="0" lIns="0" bIns="0" rIns="0">
            <a:spAutoFit/>
          </a:bodyPr>
          <a:lstStyle/>
          <a:p>
            <a:pPr algn="l">
              <a:lnSpc>
                <a:spcPts val="3187"/>
              </a:lnSpc>
            </a:pPr>
            <a:r>
              <a:rPr lang="en-US" sz="2562" b="true">
                <a:solidFill>
                  <a:srgbClr val="272525"/>
                </a:solidFill>
                <a:latin typeface="Inter Bold"/>
                <a:ea typeface="Inter Bold"/>
                <a:cs typeface="Inter Bold"/>
                <a:sym typeface="Inter Bold"/>
              </a:rPr>
              <a:t>Flask API</a:t>
            </a:r>
          </a:p>
        </p:txBody>
      </p:sp>
      <p:sp>
        <p:nvSpPr>
          <p:cNvPr name="TextBox 39" id="39"/>
          <p:cNvSpPr txBox="true"/>
          <p:nvPr/>
        </p:nvSpPr>
        <p:spPr>
          <a:xfrm rot="0">
            <a:off x="9547771" y="7948910"/>
            <a:ext cx="7547967" cy="1347044"/>
          </a:xfrm>
          <a:prstGeom prst="rect">
            <a:avLst/>
          </a:prstGeom>
        </p:spPr>
        <p:txBody>
          <a:bodyPr anchor="t" rtlCol="false" tIns="0" lIns="0" bIns="0" rIns="0">
            <a:spAutoFit/>
          </a:bodyPr>
          <a:lstStyle/>
          <a:p>
            <a:pPr algn="l">
              <a:lnSpc>
                <a:spcPts val="3249"/>
              </a:lnSpc>
            </a:pPr>
            <a:r>
              <a:rPr lang="en-US" sz="2062">
                <a:solidFill>
                  <a:srgbClr val="272525"/>
                </a:solidFill>
                <a:latin typeface="Inter"/>
                <a:ea typeface="Inter"/>
                <a:cs typeface="Inter"/>
                <a:sym typeface="Inter"/>
              </a:rPr>
              <a:t>RESTful endpoints (/collect, /findings, /heatmap, /export) handle AJAX requests and coordinate data flow between all layers.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grpSp>
        <p:nvGrpSpPr>
          <p:cNvPr name="Group 6" id="6"/>
          <p:cNvGrpSpPr>
            <a:grpSpLocks noChangeAspect="true"/>
          </p:cNvGrpSpPr>
          <p:nvPr/>
        </p:nvGrpSpPr>
        <p:grpSpPr>
          <a:xfrm rot="0">
            <a:off x="16049019" y="9686925"/>
            <a:ext cx="2153256" cy="514350"/>
            <a:chOff x="0" y="0"/>
            <a:chExt cx="2871008" cy="685800"/>
          </a:xfrm>
        </p:grpSpPr>
        <p:sp>
          <p:nvSpPr>
            <p:cNvPr name="Freeform 7" id="7" descr="preencoded.png">
              <a:hlinkClick r:id="rId3"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4"/>
              <a:stretch>
                <a:fillRect l="0" t="0" r="-1" b="0"/>
              </a:stretch>
            </a:blipFill>
          </p:spPr>
        </p:sp>
      </p:grpSp>
      <p:grpSp>
        <p:nvGrpSpPr>
          <p:cNvPr name="Group 8" id="8"/>
          <p:cNvGrpSpPr>
            <a:grpSpLocks noChangeAspect="true"/>
          </p:cNvGrpSpPr>
          <p:nvPr/>
        </p:nvGrpSpPr>
        <p:grpSpPr>
          <a:xfrm rot="0">
            <a:off x="11430000" y="0"/>
            <a:ext cx="6858000" cy="10287000"/>
            <a:chOff x="0" y="0"/>
            <a:chExt cx="9144000" cy="13716000"/>
          </a:xfrm>
        </p:grpSpPr>
        <p:sp>
          <p:nvSpPr>
            <p:cNvPr name="Freeform 9" id="9"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5"/>
              <a:stretch>
                <a:fillRect l="0" t="0" r="0" b="0"/>
              </a:stretch>
            </a:blipFill>
          </p:spPr>
        </p:sp>
      </p:grpSp>
      <p:sp>
        <p:nvSpPr>
          <p:cNvPr name="TextBox 10" id="10"/>
          <p:cNvSpPr txBox="true"/>
          <p:nvPr/>
        </p:nvSpPr>
        <p:spPr>
          <a:xfrm rot="0">
            <a:off x="885081" y="679251"/>
            <a:ext cx="3412331" cy="414189"/>
          </a:xfrm>
          <a:prstGeom prst="rect">
            <a:avLst/>
          </a:prstGeom>
        </p:spPr>
        <p:txBody>
          <a:bodyPr anchor="t" rtlCol="false" tIns="0" lIns="0" bIns="0" rIns="0">
            <a:spAutoFit/>
          </a:bodyPr>
          <a:lstStyle/>
          <a:p>
            <a:pPr algn="l">
              <a:lnSpc>
                <a:spcPts val="3062"/>
              </a:lnSpc>
            </a:pPr>
            <a:r>
              <a:rPr lang="en-US" sz="2437" b="true">
                <a:solidFill>
                  <a:srgbClr val="000000"/>
                </a:solidFill>
                <a:latin typeface="Inter Bold"/>
                <a:ea typeface="Inter Bold"/>
                <a:cs typeface="Inter Bold"/>
                <a:sym typeface="Inter Bold"/>
              </a:rPr>
              <a:t>Intelligence Gathering</a:t>
            </a:r>
          </a:p>
        </p:txBody>
      </p:sp>
      <p:sp>
        <p:nvSpPr>
          <p:cNvPr name="TextBox 11" id="11"/>
          <p:cNvSpPr txBox="true"/>
          <p:nvPr/>
        </p:nvSpPr>
        <p:spPr>
          <a:xfrm rot="0">
            <a:off x="885081" y="1165920"/>
            <a:ext cx="8047584" cy="818853"/>
          </a:xfrm>
          <a:prstGeom prst="rect">
            <a:avLst/>
          </a:prstGeom>
        </p:spPr>
        <p:txBody>
          <a:bodyPr anchor="t" rtlCol="false" tIns="0" lIns="0" bIns="0" rIns="0">
            <a:spAutoFit/>
          </a:bodyPr>
          <a:lstStyle/>
          <a:p>
            <a:pPr algn="l">
              <a:lnSpc>
                <a:spcPts val="6187"/>
              </a:lnSpc>
            </a:pPr>
            <a:r>
              <a:rPr lang="en-US" sz="4937" b="true">
                <a:solidFill>
                  <a:srgbClr val="000000"/>
                </a:solidFill>
                <a:latin typeface="Inter Bold"/>
                <a:ea typeface="Inter Bold"/>
                <a:cs typeface="Inter Bold"/>
                <a:sym typeface="Inter Bold"/>
              </a:rPr>
              <a:t>Simulated OSINT Modules</a:t>
            </a:r>
          </a:p>
        </p:txBody>
      </p:sp>
      <p:sp>
        <p:nvSpPr>
          <p:cNvPr name="TextBox 12" id="12"/>
          <p:cNvSpPr txBox="true"/>
          <p:nvPr/>
        </p:nvSpPr>
        <p:spPr>
          <a:xfrm rot="0">
            <a:off x="885081" y="2278410"/>
            <a:ext cx="9659839" cy="894755"/>
          </a:xfrm>
          <a:prstGeom prst="rect">
            <a:avLst/>
          </a:prstGeom>
        </p:spPr>
        <p:txBody>
          <a:bodyPr anchor="t" rtlCol="false" tIns="0" lIns="0" bIns="0" rIns="0">
            <a:spAutoFit/>
          </a:bodyPr>
          <a:lstStyle/>
          <a:p>
            <a:pPr algn="l">
              <a:lnSpc>
                <a:spcPts val="3125"/>
              </a:lnSpc>
            </a:pPr>
            <a:r>
              <a:rPr lang="en-US" sz="1937">
                <a:solidFill>
                  <a:srgbClr val="272525"/>
                </a:solidFill>
                <a:latin typeface="Inter"/>
                <a:ea typeface="Inter"/>
                <a:cs typeface="Inter"/>
                <a:sym typeface="Inter"/>
              </a:rPr>
              <a:t>The dashboard currently integrates simulated data from major OSINT platforms, with architecture designed for live API integration.</a:t>
            </a:r>
          </a:p>
        </p:txBody>
      </p:sp>
      <p:sp>
        <p:nvSpPr>
          <p:cNvPr name="TextBox 13" id="13"/>
          <p:cNvSpPr txBox="true"/>
          <p:nvPr/>
        </p:nvSpPr>
        <p:spPr>
          <a:xfrm rot="0">
            <a:off x="885081" y="3371850"/>
            <a:ext cx="477825" cy="374650"/>
          </a:xfrm>
          <a:prstGeom prst="rect">
            <a:avLst/>
          </a:prstGeom>
        </p:spPr>
        <p:txBody>
          <a:bodyPr anchor="t" rtlCol="false" tIns="0" lIns="0" bIns="0" rIns="0">
            <a:spAutoFit/>
          </a:bodyPr>
          <a:lstStyle/>
          <a:p>
            <a:pPr algn="l">
              <a:lnSpc>
                <a:spcPts val="3125"/>
              </a:lnSpc>
            </a:pPr>
            <a:r>
              <a:rPr lang="en-US" sz="1937">
                <a:solidFill>
                  <a:srgbClr val="272525"/>
                </a:solidFill>
                <a:latin typeface="Inter Light"/>
                <a:ea typeface="Inter Light"/>
                <a:cs typeface="Inter Light"/>
                <a:sym typeface="Inter Light"/>
              </a:rPr>
              <a:t>01</a:t>
            </a:r>
          </a:p>
        </p:txBody>
      </p:sp>
      <p:grpSp>
        <p:nvGrpSpPr>
          <p:cNvPr name="Group 14" id="14"/>
          <p:cNvGrpSpPr/>
          <p:nvPr/>
        </p:nvGrpSpPr>
        <p:grpSpPr>
          <a:xfrm rot="0">
            <a:off x="885081" y="3858666"/>
            <a:ext cx="4703415" cy="28575"/>
            <a:chOff x="0" y="0"/>
            <a:chExt cx="6271220" cy="38100"/>
          </a:xfrm>
        </p:grpSpPr>
        <p:sp>
          <p:nvSpPr>
            <p:cNvPr name="Freeform 15" id="15"/>
            <p:cNvSpPr/>
            <p:nvPr/>
          </p:nvSpPr>
          <p:spPr>
            <a:xfrm flipH="false" flipV="false" rot="0">
              <a:off x="0" y="0"/>
              <a:ext cx="6271260" cy="38100"/>
            </a:xfrm>
            <a:custGeom>
              <a:avLst/>
              <a:gdLst/>
              <a:ahLst/>
              <a:cxnLst/>
              <a:rect r="r" b="b" t="t" l="l"/>
              <a:pathLst>
                <a:path h="38100" w="6271260">
                  <a:moveTo>
                    <a:pt x="0" y="0"/>
                  </a:moveTo>
                  <a:lnTo>
                    <a:pt x="6271260" y="0"/>
                  </a:lnTo>
                  <a:lnTo>
                    <a:pt x="6271260" y="38100"/>
                  </a:lnTo>
                  <a:lnTo>
                    <a:pt x="0" y="38100"/>
                  </a:lnTo>
                  <a:close/>
                </a:path>
              </a:pathLst>
            </a:custGeom>
            <a:solidFill>
              <a:srgbClr val="4950BC"/>
            </a:solidFill>
          </p:spPr>
        </p:sp>
      </p:grpSp>
      <p:sp>
        <p:nvSpPr>
          <p:cNvPr name="TextBox 16" id="16"/>
          <p:cNvSpPr txBox="true"/>
          <p:nvPr/>
        </p:nvSpPr>
        <p:spPr>
          <a:xfrm rot="0">
            <a:off x="885081" y="4023122"/>
            <a:ext cx="3161407" cy="414189"/>
          </a:xfrm>
          <a:prstGeom prst="rect">
            <a:avLst/>
          </a:prstGeom>
        </p:spPr>
        <p:txBody>
          <a:bodyPr anchor="t" rtlCol="false" tIns="0" lIns="0" bIns="0" rIns="0">
            <a:spAutoFit/>
          </a:bodyPr>
          <a:lstStyle/>
          <a:p>
            <a:pPr algn="l">
              <a:lnSpc>
                <a:spcPts val="3062"/>
              </a:lnSpc>
            </a:pPr>
            <a:r>
              <a:rPr lang="en-US" sz="2437" b="true">
                <a:solidFill>
                  <a:srgbClr val="272525"/>
                </a:solidFill>
                <a:latin typeface="Inter Bold"/>
                <a:ea typeface="Inter Bold"/>
                <a:cs typeface="Inter Bold"/>
                <a:sym typeface="Inter Bold"/>
              </a:rPr>
              <a:t>Shodan Simulation</a:t>
            </a:r>
          </a:p>
        </p:txBody>
      </p:sp>
      <p:sp>
        <p:nvSpPr>
          <p:cNvPr name="TextBox 17" id="17"/>
          <p:cNvSpPr txBox="true"/>
          <p:nvPr/>
        </p:nvSpPr>
        <p:spPr>
          <a:xfrm rot="0">
            <a:off x="885081" y="4503241"/>
            <a:ext cx="4703415" cy="1703785"/>
          </a:xfrm>
          <a:prstGeom prst="rect">
            <a:avLst/>
          </a:prstGeom>
        </p:spPr>
        <p:txBody>
          <a:bodyPr anchor="t" rtlCol="false" tIns="0" lIns="0" bIns="0" rIns="0">
            <a:spAutoFit/>
          </a:bodyPr>
          <a:lstStyle/>
          <a:p>
            <a:pPr algn="l">
              <a:lnSpc>
                <a:spcPts val="3125"/>
              </a:lnSpc>
            </a:pPr>
            <a:r>
              <a:rPr lang="en-US" sz="1937">
                <a:solidFill>
                  <a:srgbClr val="272525"/>
                </a:solidFill>
                <a:latin typeface="Inter"/>
                <a:ea typeface="Inter"/>
                <a:cs typeface="Inter"/>
                <a:sym typeface="Inter"/>
              </a:rPr>
              <a:t>Generates sample IP addresses and device metadata for vulnerability assessment and network reconnaissance.</a:t>
            </a:r>
          </a:p>
        </p:txBody>
      </p:sp>
      <p:sp>
        <p:nvSpPr>
          <p:cNvPr name="TextBox 18" id="18"/>
          <p:cNvSpPr txBox="true"/>
          <p:nvPr/>
        </p:nvSpPr>
        <p:spPr>
          <a:xfrm rot="0">
            <a:off x="5841355" y="3371850"/>
            <a:ext cx="580083" cy="374650"/>
          </a:xfrm>
          <a:prstGeom prst="rect">
            <a:avLst/>
          </a:prstGeom>
        </p:spPr>
        <p:txBody>
          <a:bodyPr anchor="t" rtlCol="false" tIns="0" lIns="0" bIns="0" rIns="0">
            <a:spAutoFit/>
          </a:bodyPr>
          <a:lstStyle/>
          <a:p>
            <a:pPr algn="l">
              <a:lnSpc>
                <a:spcPts val="3125"/>
              </a:lnSpc>
            </a:pPr>
            <a:r>
              <a:rPr lang="en-US" sz="1937">
                <a:solidFill>
                  <a:srgbClr val="272525"/>
                </a:solidFill>
                <a:latin typeface="Inter Light"/>
                <a:ea typeface="Inter Light"/>
                <a:cs typeface="Inter Light"/>
                <a:sym typeface="Inter Light"/>
              </a:rPr>
              <a:t>02</a:t>
            </a:r>
          </a:p>
        </p:txBody>
      </p:sp>
      <p:grpSp>
        <p:nvGrpSpPr>
          <p:cNvPr name="Group 19" id="19"/>
          <p:cNvGrpSpPr/>
          <p:nvPr/>
        </p:nvGrpSpPr>
        <p:grpSpPr>
          <a:xfrm rot="0">
            <a:off x="5841355" y="3858666"/>
            <a:ext cx="4703564" cy="28575"/>
            <a:chOff x="0" y="0"/>
            <a:chExt cx="6271418" cy="38100"/>
          </a:xfrm>
        </p:grpSpPr>
        <p:sp>
          <p:nvSpPr>
            <p:cNvPr name="Freeform 20" id="20"/>
            <p:cNvSpPr/>
            <p:nvPr/>
          </p:nvSpPr>
          <p:spPr>
            <a:xfrm flipH="false" flipV="false" rot="0">
              <a:off x="0" y="0"/>
              <a:ext cx="6271387" cy="38100"/>
            </a:xfrm>
            <a:custGeom>
              <a:avLst/>
              <a:gdLst/>
              <a:ahLst/>
              <a:cxnLst/>
              <a:rect r="r" b="b" t="t" l="l"/>
              <a:pathLst>
                <a:path h="38100" w="6271387">
                  <a:moveTo>
                    <a:pt x="0" y="0"/>
                  </a:moveTo>
                  <a:lnTo>
                    <a:pt x="6271387" y="0"/>
                  </a:lnTo>
                  <a:lnTo>
                    <a:pt x="6271387" y="38100"/>
                  </a:lnTo>
                  <a:lnTo>
                    <a:pt x="0" y="38100"/>
                  </a:lnTo>
                  <a:close/>
                </a:path>
              </a:pathLst>
            </a:custGeom>
            <a:solidFill>
              <a:srgbClr val="4950BC"/>
            </a:solidFill>
          </p:spPr>
        </p:sp>
      </p:grpSp>
      <p:sp>
        <p:nvSpPr>
          <p:cNvPr name="TextBox 21" id="21"/>
          <p:cNvSpPr txBox="true"/>
          <p:nvPr/>
        </p:nvSpPr>
        <p:spPr>
          <a:xfrm rot="0">
            <a:off x="5841355" y="4023122"/>
            <a:ext cx="3748087" cy="414189"/>
          </a:xfrm>
          <a:prstGeom prst="rect">
            <a:avLst/>
          </a:prstGeom>
        </p:spPr>
        <p:txBody>
          <a:bodyPr anchor="t" rtlCol="false" tIns="0" lIns="0" bIns="0" rIns="0">
            <a:spAutoFit/>
          </a:bodyPr>
          <a:lstStyle/>
          <a:p>
            <a:pPr algn="l">
              <a:lnSpc>
                <a:spcPts val="3062"/>
              </a:lnSpc>
            </a:pPr>
            <a:r>
              <a:rPr lang="en-US" sz="2437" b="true">
                <a:solidFill>
                  <a:srgbClr val="272525"/>
                </a:solidFill>
                <a:latin typeface="Inter Bold"/>
                <a:ea typeface="Inter Bold"/>
                <a:cs typeface="Inter Bold"/>
                <a:sym typeface="Inter Bold"/>
              </a:rPr>
              <a:t>theHarvester Simulation</a:t>
            </a:r>
          </a:p>
        </p:txBody>
      </p:sp>
      <p:sp>
        <p:nvSpPr>
          <p:cNvPr name="TextBox 22" id="22"/>
          <p:cNvSpPr txBox="true"/>
          <p:nvPr/>
        </p:nvSpPr>
        <p:spPr>
          <a:xfrm rot="0">
            <a:off x="5841355" y="4503241"/>
            <a:ext cx="4703564" cy="1703785"/>
          </a:xfrm>
          <a:prstGeom prst="rect">
            <a:avLst/>
          </a:prstGeom>
        </p:spPr>
        <p:txBody>
          <a:bodyPr anchor="t" rtlCol="false" tIns="0" lIns="0" bIns="0" rIns="0">
            <a:spAutoFit/>
          </a:bodyPr>
          <a:lstStyle/>
          <a:p>
            <a:pPr algn="l">
              <a:lnSpc>
                <a:spcPts val="3125"/>
              </a:lnSpc>
            </a:pPr>
            <a:r>
              <a:rPr lang="en-US" sz="1937">
                <a:solidFill>
                  <a:srgbClr val="272525"/>
                </a:solidFill>
                <a:latin typeface="Inter"/>
                <a:ea typeface="Inter"/>
                <a:cs typeface="Inter"/>
                <a:sym typeface="Inter"/>
              </a:rPr>
              <a:t>Produces harvested email addresses and subdomains for passive reconnaissance and organizational footprint mapping.</a:t>
            </a:r>
          </a:p>
        </p:txBody>
      </p:sp>
      <p:sp>
        <p:nvSpPr>
          <p:cNvPr name="TextBox 23" id="23"/>
          <p:cNvSpPr txBox="true"/>
          <p:nvPr/>
        </p:nvSpPr>
        <p:spPr>
          <a:xfrm rot="0">
            <a:off x="885081" y="6563766"/>
            <a:ext cx="784598" cy="374650"/>
          </a:xfrm>
          <a:prstGeom prst="rect">
            <a:avLst/>
          </a:prstGeom>
        </p:spPr>
        <p:txBody>
          <a:bodyPr anchor="t" rtlCol="false" tIns="0" lIns="0" bIns="0" rIns="0">
            <a:spAutoFit/>
          </a:bodyPr>
          <a:lstStyle/>
          <a:p>
            <a:pPr algn="l">
              <a:lnSpc>
                <a:spcPts val="3125"/>
              </a:lnSpc>
            </a:pPr>
            <a:r>
              <a:rPr lang="en-US" sz="1937">
                <a:solidFill>
                  <a:srgbClr val="272525"/>
                </a:solidFill>
                <a:latin typeface="Inter Light"/>
                <a:ea typeface="Inter Light"/>
                <a:cs typeface="Inter Light"/>
                <a:sym typeface="Inter Light"/>
              </a:rPr>
              <a:t>03</a:t>
            </a:r>
          </a:p>
        </p:txBody>
      </p:sp>
      <p:grpSp>
        <p:nvGrpSpPr>
          <p:cNvPr name="Group 24" id="24"/>
          <p:cNvGrpSpPr/>
          <p:nvPr/>
        </p:nvGrpSpPr>
        <p:grpSpPr>
          <a:xfrm rot="0">
            <a:off x="885081" y="7050584"/>
            <a:ext cx="4703415" cy="28575"/>
            <a:chOff x="0" y="0"/>
            <a:chExt cx="6271220" cy="38100"/>
          </a:xfrm>
        </p:grpSpPr>
        <p:sp>
          <p:nvSpPr>
            <p:cNvPr name="Freeform 25" id="25"/>
            <p:cNvSpPr/>
            <p:nvPr/>
          </p:nvSpPr>
          <p:spPr>
            <a:xfrm flipH="false" flipV="false" rot="0">
              <a:off x="0" y="0"/>
              <a:ext cx="6271260" cy="38100"/>
            </a:xfrm>
            <a:custGeom>
              <a:avLst/>
              <a:gdLst/>
              <a:ahLst/>
              <a:cxnLst/>
              <a:rect r="r" b="b" t="t" l="l"/>
              <a:pathLst>
                <a:path h="38100" w="6271260">
                  <a:moveTo>
                    <a:pt x="0" y="0"/>
                  </a:moveTo>
                  <a:lnTo>
                    <a:pt x="6271260" y="0"/>
                  </a:lnTo>
                  <a:lnTo>
                    <a:pt x="6271260" y="38100"/>
                  </a:lnTo>
                  <a:lnTo>
                    <a:pt x="0" y="38100"/>
                  </a:lnTo>
                  <a:close/>
                </a:path>
              </a:pathLst>
            </a:custGeom>
            <a:solidFill>
              <a:srgbClr val="4950BC"/>
            </a:solidFill>
          </p:spPr>
        </p:sp>
      </p:grpSp>
      <p:sp>
        <p:nvSpPr>
          <p:cNvPr name="TextBox 26" id="26"/>
          <p:cNvSpPr txBox="true"/>
          <p:nvPr/>
        </p:nvSpPr>
        <p:spPr>
          <a:xfrm rot="0">
            <a:off x="885081" y="7215039"/>
            <a:ext cx="3803898" cy="414189"/>
          </a:xfrm>
          <a:prstGeom prst="rect">
            <a:avLst/>
          </a:prstGeom>
        </p:spPr>
        <p:txBody>
          <a:bodyPr anchor="t" rtlCol="false" tIns="0" lIns="0" bIns="0" rIns="0">
            <a:spAutoFit/>
          </a:bodyPr>
          <a:lstStyle/>
          <a:p>
            <a:pPr algn="l">
              <a:lnSpc>
                <a:spcPts val="3062"/>
              </a:lnSpc>
            </a:pPr>
            <a:r>
              <a:rPr lang="en-US" sz="2437" b="true">
                <a:solidFill>
                  <a:srgbClr val="272525"/>
                </a:solidFill>
                <a:latin typeface="Inter Bold"/>
                <a:ea typeface="Inter Bold"/>
                <a:cs typeface="Inter Bold"/>
                <a:sym typeface="Inter Bold"/>
              </a:rPr>
              <a:t>Google Dorks Simulation</a:t>
            </a:r>
          </a:p>
        </p:txBody>
      </p:sp>
      <p:sp>
        <p:nvSpPr>
          <p:cNvPr name="TextBox 27" id="27"/>
          <p:cNvSpPr txBox="true"/>
          <p:nvPr/>
        </p:nvSpPr>
        <p:spPr>
          <a:xfrm rot="0">
            <a:off x="885081" y="7695159"/>
            <a:ext cx="4703415" cy="1703785"/>
          </a:xfrm>
          <a:prstGeom prst="rect">
            <a:avLst/>
          </a:prstGeom>
        </p:spPr>
        <p:txBody>
          <a:bodyPr anchor="t" rtlCol="false" tIns="0" lIns="0" bIns="0" rIns="0">
            <a:spAutoFit/>
          </a:bodyPr>
          <a:lstStyle/>
          <a:p>
            <a:pPr algn="l">
              <a:lnSpc>
                <a:spcPts val="3125"/>
              </a:lnSpc>
            </a:pPr>
            <a:r>
              <a:rPr lang="en-US" sz="1937">
                <a:solidFill>
                  <a:srgbClr val="272525"/>
                </a:solidFill>
                <a:latin typeface="Inter"/>
                <a:ea typeface="Inter"/>
                <a:cs typeface="Inter"/>
                <a:sym typeface="Inter"/>
              </a:rPr>
              <a:t>Simulates advanced search results revealing exposed domains, configuration files, and sensitive data through search engine queries.</a:t>
            </a:r>
          </a:p>
        </p:txBody>
      </p:sp>
      <p:sp>
        <p:nvSpPr>
          <p:cNvPr name="TextBox 28" id="28"/>
          <p:cNvSpPr txBox="true"/>
          <p:nvPr/>
        </p:nvSpPr>
        <p:spPr>
          <a:xfrm rot="0">
            <a:off x="5841355" y="6563766"/>
            <a:ext cx="580083" cy="374650"/>
          </a:xfrm>
          <a:prstGeom prst="rect">
            <a:avLst/>
          </a:prstGeom>
        </p:spPr>
        <p:txBody>
          <a:bodyPr anchor="t" rtlCol="false" tIns="0" lIns="0" bIns="0" rIns="0">
            <a:spAutoFit/>
          </a:bodyPr>
          <a:lstStyle/>
          <a:p>
            <a:pPr algn="l">
              <a:lnSpc>
                <a:spcPts val="3125"/>
              </a:lnSpc>
            </a:pPr>
            <a:r>
              <a:rPr lang="en-US" sz="1937">
                <a:solidFill>
                  <a:srgbClr val="272525"/>
                </a:solidFill>
                <a:latin typeface="Inter Light"/>
                <a:ea typeface="Inter Light"/>
                <a:cs typeface="Inter Light"/>
                <a:sym typeface="Inter Light"/>
              </a:rPr>
              <a:t>04</a:t>
            </a:r>
          </a:p>
        </p:txBody>
      </p:sp>
      <p:grpSp>
        <p:nvGrpSpPr>
          <p:cNvPr name="Group 29" id="29"/>
          <p:cNvGrpSpPr/>
          <p:nvPr/>
        </p:nvGrpSpPr>
        <p:grpSpPr>
          <a:xfrm rot="0">
            <a:off x="5841355" y="7050584"/>
            <a:ext cx="4703564" cy="28575"/>
            <a:chOff x="0" y="0"/>
            <a:chExt cx="6271418" cy="38100"/>
          </a:xfrm>
        </p:grpSpPr>
        <p:sp>
          <p:nvSpPr>
            <p:cNvPr name="Freeform 30" id="30"/>
            <p:cNvSpPr/>
            <p:nvPr/>
          </p:nvSpPr>
          <p:spPr>
            <a:xfrm flipH="false" flipV="false" rot="0">
              <a:off x="0" y="0"/>
              <a:ext cx="6271387" cy="38100"/>
            </a:xfrm>
            <a:custGeom>
              <a:avLst/>
              <a:gdLst/>
              <a:ahLst/>
              <a:cxnLst/>
              <a:rect r="r" b="b" t="t" l="l"/>
              <a:pathLst>
                <a:path h="38100" w="6271387">
                  <a:moveTo>
                    <a:pt x="0" y="0"/>
                  </a:moveTo>
                  <a:lnTo>
                    <a:pt x="6271387" y="0"/>
                  </a:lnTo>
                  <a:lnTo>
                    <a:pt x="6271387" y="38100"/>
                  </a:lnTo>
                  <a:lnTo>
                    <a:pt x="0" y="38100"/>
                  </a:lnTo>
                  <a:close/>
                </a:path>
              </a:pathLst>
            </a:custGeom>
            <a:solidFill>
              <a:srgbClr val="4950BC"/>
            </a:solidFill>
          </p:spPr>
        </p:sp>
      </p:grpSp>
      <p:sp>
        <p:nvSpPr>
          <p:cNvPr name="TextBox 31" id="31"/>
          <p:cNvSpPr txBox="true"/>
          <p:nvPr/>
        </p:nvSpPr>
        <p:spPr>
          <a:xfrm rot="0">
            <a:off x="5841355" y="7215039"/>
            <a:ext cx="3161407" cy="414189"/>
          </a:xfrm>
          <a:prstGeom prst="rect">
            <a:avLst/>
          </a:prstGeom>
        </p:spPr>
        <p:txBody>
          <a:bodyPr anchor="t" rtlCol="false" tIns="0" lIns="0" bIns="0" rIns="0">
            <a:spAutoFit/>
          </a:bodyPr>
          <a:lstStyle/>
          <a:p>
            <a:pPr algn="l">
              <a:lnSpc>
                <a:spcPts val="3062"/>
              </a:lnSpc>
            </a:pPr>
            <a:r>
              <a:rPr lang="en-US" sz="2437" b="true">
                <a:solidFill>
                  <a:srgbClr val="272525"/>
                </a:solidFill>
                <a:latin typeface="Inter Bold"/>
                <a:ea typeface="Inter Bold"/>
                <a:cs typeface="Inter Bold"/>
                <a:sym typeface="Inter Bold"/>
              </a:rPr>
              <a:t>Maltego Simulation</a:t>
            </a:r>
          </a:p>
        </p:txBody>
      </p:sp>
      <p:sp>
        <p:nvSpPr>
          <p:cNvPr name="TextBox 32" id="32"/>
          <p:cNvSpPr txBox="true"/>
          <p:nvPr/>
        </p:nvSpPr>
        <p:spPr>
          <a:xfrm rot="0">
            <a:off x="5841355" y="7695159"/>
            <a:ext cx="4703564" cy="1703785"/>
          </a:xfrm>
          <a:prstGeom prst="rect">
            <a:avLst/>
          </a:prstGeom>
        </p:spPr>
        <p:txBody>
          <a:bodyPr anchor="t" rtlCol="false" tIns="0" lIns="0" bIns="0" rIns="0">
            <a:spAutoFit/>
          </a:bodyPr>
          <a:lstStyle/>
          <a:p>
            <a:pPr algn="l">
              <a:lnSpc>
                <a:spcPts val="3125"/>
              </a:lnSpc>
            </a:pPr>
            <a:r>
              <a:rPr lang="en-US" sz="1937">
                <a:solidFill>
                  <a:srgbClr val="272525"/>
                </a:solidFill>
                <a:latin typeface="Inter"/>
                <a:ea typeface="Inter"/>
                <a:cs typeface="Inter"/>
                <a:sym typeface="Inter"/>
              </a:rPr>
              <a:t>Functions as a link analysis and data mining tool for investigating relationships between entities and visualizing complex networks.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800546" y="610344"/>
            <a:ext cx="4575125" cy="590847"/>
          </a:xfrm>
          <a:prstGeom prst="rect">
            <a:avLst/>
          </a:prstGeom>
        </p:spPr>
        <p:txBody>
          <a:bodyPr anchor="t" rtlCol="false" tIns="0" lIns="0" bIns="0" rIns="0">
            <a:spAutoFit/>
          </a:bodyPr>
          <a:lstStyle/>
          <a:p>
            <a:pPr algn="l">
              <a:lnSpc>
                <a:spcPts val="4499"/>
              </a:lnSpc>
            </a:pPr>
            <a:r>
              <a:rPr lang="en-US" sz="3562" b="true">
                <a:solidFill>
                  <a:srgbClr val="000000"/>
                </a:solidFill>
                <a:latin typeface="Inter Bold"/>
                <a:ea typeface="Inter Bold"/>
                <a:cs typeface="Inter Bold"/>
                <a:sym typeface="Inter Bold"/>
              </a:rPr>
              <a:t>Operational Results</a:t>
            </a:r>
          </a:p>
        </p:txBody>
      </p:sp>
      <p:grpSp>
        <p:nvGrpSpPr>
          <p:cNvPr name="Group 7" id="7"/>
          <p:cNvGrpSpPr>
            <a:grpSpLocks noChangeAspect="true"/>
          </p:cNvGrpSpPr>
          <p:nvPr/>
        </p:nvGrpSpPr>
        <p:grpSpPr>
          <a:xfrm rot="0">
            <a:off x="800546" y="1801565"/>
            <a:ext cx="6049268" cy="3402657"/>
            <a:chOff x="0" y="0"/>
            <a:chExt cx="8065690" cy="4536877"/>
          </a:xfrm>
        </p:grpSpPr>
        <p:sp>
          <p:nvSpPr>
            <p:cNvPr name="Freeform 8" id="8" descr="preencoded.png"/>
            <p:cNvSpPr/>
            <p:nvPr/>
          </p:nvSpPr>
          <p:spPr>
            <a:xfrm flipH="false" flipV="false" rot="0">
              <a:off x="0" y="0"/>
              <a:ext cx="8065643" cy="4536821"/>
            </a:xfrm>
            <a:custGeom>
              <a:avLst/>
              <a:gdLst/>
              <a:ahLst/>
              <a:cxnLst/>
              <a:rect r="r" b="b" t="t" l="l"/>
              <a:pathLst>
                <a:path h="4536821" w="8065643">
                  <a:moveTo>
                    <a:pt x="0" y="0"/>
                  </a:moveTo>
                  <a:lnTo>
                    <a:pt x="8065643" y="0"/>
                  </a:lnTo>
                  <a:lnTo>
                    <a:pt x="8065643" y="4536821"/>
                  </a:lnTo>
                  <a:lnTo>
                    <a:pt x="0" y="4536821"/>
                  </a:lnTo>
                  <a:lnTo>
                    <a:pt x="0" y="0"/>
                  </a:lnTo>
                  <a:close/>
                </a:path>
              </a:pathLst>
            </a:custGeom>
            <a:blipFill>
              <a:blip r:embed="rId3"/>
              <a:stretch>
                <a:fillRect l="-25" t="0" r="-26" b="-1"/>
              </a:stretch>
            </a:blipFill>
          </p:spPr>
        </p:sp>
      </p:grpSp>
      <p:grpSp>
        <p:nvGrpSpPr>
          <p:cNvPr name="Group 9" id="9"/>
          <p:cNvGrpSpPr>
            <a:grpSpLocks noChangeAspect="true"/>
          </p:cNvGrpSpPr>
          <p:nvPr/>
        </p:nvGrpSpPr>
        <p:grpSpPr>
          <a:xfrm rot="0">
            <a:off x="9260086" y="1801565"/>
            <a:ext cx="6011168" cy="3381226"/>
            <a:chOff x="0" y="0"/>
            <a:chExt cx="8014890" cy="4508302"/>
          </a:xfrm>
        </p:grpSpPr>
        <p:sp>
          <p:nvSpPr>
            <p:cNvPr name="Freeform 10" id="10" descr="preencoded.png"/>
            <p:cNvSpPr/>
            <p:nvPr/>
          </p:nvSpPr>
          <p:spPr>
            <a:xfrm flipH="false" flipV="false" rot="0">
              <a:off x="0" y="0"/>
              <a:ext cx="8014843" cy="4508246"/>
            </a:xfrm>
            <a:custGeom>
              <a:avLst/>
              <a:gdLst/>
              <a:ahLst/>
              <a:cxnLst/>
              <a:rect r="r" b="b" t="t" l="l"/>
              <a:pathLst>
                <a:path h="4508246" w="8014843">
                  <a:moveTo>
                    <a:pt x="0" y="0"/>
                  </a:moveTo>
                  <a:lnTo>
                    <a:pt x="8014843" y="0"/>
                  </a:lnTo>
                  <a:lnTo>
                    <a:pt x="8014843" y="4508246"/>
                  </a:lnTo>
                  <a:lnTo>
                    <a:pt x="0" y="4508246"/>
                  </a:lnTo>
                  <a:lnTo>
                    <a:pt x="0" y="0"/>
                  </a:lnTo>
                  <a:close/>
                </a:path>
              </a:pathLst>
            </a:custGeom>
            <a:blipFill>
              <a:blip r:embed="rId4"/>
              <a:stretch>
                <a:fillRect l="0" t="-9" r="0" b="-10"/>
              </a:stretch>
            </a:blipFill>
          </p:spPr>
        </p:sp>
      </p:grpSp>
      <p:grpSp>
        <p:nvGrpSpPr>
          <p:cNvPr name="Group 11" id="11"/>
          <p:cNvGrpSpPr>
            <a:grpSpLocks noChangeAspect="true"/>
          </p:cNvGrpSpPr>
          <p:nvPr/>
        </p:nvGrpSpPr>
        <p:grpSpPr>
          <a:xfrm rot="0">
            <a:off x="800546" y="5976194"/>
            <a:ext cx="6023819" cy="3388370"/>
            <a:chOff x="0" y="0"/>
            <a:chExt cx="8031758" cy="4517827"/>
          </a:xfrm>
        </p:grpSpPr>
        <p:sp>
          <p:nvSpPr>
            <p:cNvPr name="Freeform 12" id="12" descr="preencoded.png"/>
            <p:cNvSpPr/>
            <p:nvPr/>
          </p:nvSpPr>
          <p:spPr>
            <a:xfrm flipH="false" flipV="false" rot="0">
              <a:off x="0" y="0"/>
              <a:ext cx="8031734" cy="4517771"/>
            </a:xfrm>
            <a:custGeom>
              <a:avLst/>
              <a:gdLst/>
              <a:ahLst/>
              <a:cxnLst/>
              <a:rect r="r" b="b" t="t" l="l"/>
              <a:pathLst>
                <a:path h="4517771" w="8031734">
                  <a:moveTo>
                    <a:pt x="0" y="0"/>
                  </a:moveTo>
                  <a:lnTo>
                    <a:pt x="8031734" y="0"/>
                  </a:lnTo>
                  <a:lnTo>
                    <a:pt x="8031734" y="4517771"/>
                  </a:lnTo>
                  <a:lnTo>
                    <a:pt x="0" y="4517771"/>
                  </a:lnTo>
                  <a:lnTo>
                    <a:pt x="0" y="0"/>
                  </a:lnTo>
                  <a:close/>
                </a:path>
              </a:pathLst>
            </a:custGeom>
            <a:blipFill>
              <a:blip r:embed="rId5"/>
              <a:stretch>
                <a:fillRect l="0" t="-70" r="0" b="-71"/>
              </a:stretch>
            </a:blipFill>
          </p:spPr>
        </p:sp>
      </p:grpSp>
      <p:grpSp>
        <p:nvGrpSpPr>
          <p:cNvPr name="Group 13" id="13"/>
          <p:cNvGrpSpPr>
            <a:grpSpLocks noChangeAspect="true"/>
          </p:cNvGrpSpPr>
          <p:nvPr/>
        </p:nvGrpSpPr>
        <p:grpSpPr>
          <a:xfrm rot="0">
            <a:off x="9087594" y="5976194"/>
            <a:ext cx="6087368" cy="3424089"/>
            <a:chOff x="0" y="0"/>
            <a:chExt cx="8116490" cy="4565452"/>
          </a:xfrm>
        </p:grpSpPr>
        <p:sp>
          <p:nvSpPr>
            <p:cNvPr name="Freeform 14" id="14" descr="preencoded.png"/>
            <p:cNvSpPr/>
            <p:nvPr/>
          </p:nvSpPr>
          <p:spPr>
            <a:xfrm flipH="false" flipV="false" rot="0">
              <a:off x="0" y="0"/>
              <a:ext cx="8116443" cy="4565396"/>
            </a:xfrm>
            <a:custGeom>
              <a:avLst/>
              <a:gdLst/>
              <a:ahLst/>
              <a:cxnLst/>
              <a:rect r="r" b="b" t="t" l="l"/>
              <a:pathLst>
                <a:path h="4565396" w="8116443">
                  <a:moveTo>
                    <a:pt x="0" y="0"/>
                  </a:moveTo>
                  <a:lnTo>
                    <a:pt x="8116443" y="0"/>
                  </a:lnTo>
                  <a:lnTo>
                    <a:pt x="8116443" y="4565396"/>
                  </a:lnTo>
                  <a:lnTo>
                    <a:pt x="0" y="4565396"/>
                  </a:lnTo>
                  <a:lnTo>
                    <a:pt x="0" y="0"/>
                  </a:lnTo>
                  <a:close/>
                </a:path>
              </a:pathLst>
            </a:custGeom>
            <a:blipFill>
              <a:blip r:embed="rId6"/>
              <a:stretch>
                <a:fillRect l="-60" t="0" r="-60" b="-1"/>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grpSp>
        <p:nvGrpSpPr>
          <p:cNvPr name="Group 6" id="6"/>
          <p:cNvGrpSpPr>
            <a:grpSpLocks noChangeAspect="true"/>
          </p:cNvGrpSpPr>
          <p:nvPr/>
        </p:nvGrpSpPr>
        <p:grpSpPr>
          <a:xfrm rot="0">
            <a:off x="0" y="0"/>
            <a:ext cx="18288000" cy="3369469"/>
            <a:chOff x="0" y="0"/>
            <a:chExt cx="24384000" cy="4492625"/>
          </a:xfrm>
        </p:grpSpPr>
        <p:sp>
          <p:nvSpPr>
            <p:cNvPr name="Freeform 7" id="7" descr="preencoded.png"/>
            <p:cNvSpPr/>
            <p:nvPr/>
          </p:nvSpPr>
          <p:spPr>
            <a:xfrm flipH="false" flipV="false" rot="0">
              <a:off x="0" y="0"/>
              <a:ext cx="24384000" cy="4492625"/>
            </a:xfrm>
            <a:custGeom>
              <a:avLst/>
              <a:gdLst/>
              <a:ahLst/>
              <a:cxnLst/>
              <a:rect r="r" b="b" t="t" l="l"/>
              <a:pathLst>
                <a:path h="4492625" w="24384000">
                  <a:moveTo>
                    <a:pt x="0" y="0"/>
                  </a:moveTo>
                  <a:lnTo>
                    <a:pt x="24384000" y="0"/>
                  </a:lnTo>
                  <a:lnTo>
                    <a:pt x="24384000" y="4492625"/>
                  </a:lnTo>
                  <a:lnTo>
                    <a:pt x="0" y="4492625"/>
                  </a:lnTo>
                  <a:lnTo>
                    <a:pt x="0" y="0"/>
                  </a:lnTo>
                  <a:close/>
                </a:path>
              </a:pathLst>
            </a:custGeom>
            <a:blipFill>
              <a:blip r:embed="rId3"/>
              <a:stretch>
                <a:fillRect l="0" t="-35" r="0" b="-35"/>
              </a:stretch>
            </a:blipFill>
          </p:spPr>
        </p:sp>
      </p:grpSp>
      <p:sp>
        <p:nvSpPr>
          <p:cNvPr name="TextBox 8" id="8"/>
          <p:cNvSpPr txBox="true"/>
          <p:nvPr/>
        </p:nvSpPr>
        <p:spPr>
          <a:xfrm rot="0">
            <a:off x="943421" y="4075062"/>
            <a:ext cx="8286899" cy="880467"/>
          </a:xfrm>
          <a:prstGeom prst="rect">
            <a:avLst/>
          </a:prstGeom>
        </p:spPr>
        <p:txBody>
          <a:bodyPr anchor="t" rtlCol="false" tIns="0" lIns="0" bIns="0" rIns="0">
            <a:spAutoFit/>
          </a:bodyPr>
          <a:lstStyle/>
          <a:p>
            <a:pPr algn="l">
              <a:lnSpc>
                <a:spcPts val="6625"/>
              </a:lnSpc>
            </a:pPr>
            <a:r>
              <a:rPr lang="en-US" sz="5250" b="true">
                <a:solidFill>
                  <a:srgbClr val="000000"/>
                </a:solidFill>
                <a:latin typeface="Inter Bold"/>
                <a:ea typeface="Inter Bold"/>
                <a:cs typeface="Inter Bold"/>
                <a:sym typeface="Inter Bold"/>
              </a:rPr>
              <a:t>Unique Value Proposition</a:t>
            </a:r>
          </a:p>
        </p:txBody>
      </p:sp>
      <p:sp>
        <p:nvSpPr>
          <p:cNvPr name="TextBox 9" id="9"/>
          <p:cNvSpPr txBox="true"/>
          <p:nvPr/>
        </p:nvSpPr>
        <p:spPr>
          <a:xfrm rot="0">
            <a:off x="943421" y="5264497"/>
            <a:ext cx="16401157" cy="1819870"/>
          </a:xfrm>
          <a:prstGeom prst="rect">
            <a:avLst/>
          </a:prstGeom>
        </p:spPr>
        <p:txBody>
          <a:bodyPr anchor="t" rtlCol="false" tIns="0" lIns="0" bIns="0" rIns="0">
            <a:spAutoFit/>
          </a:bodyPr>
          <a:lstStyle/>
          <a:p>
            <a:pPr algn="l">
              <a:lnSpc>
                <a:spcPts val="3374"/>
              </a:lnSpc>
            </a:pPr>
            <a:r>
              <a:rPr lang="en-US" sz="2062">
                <a:solidFill>
                  <a:srgbClr val="272525"/>
                </a:solidFill>
                <a:latin typeface="Inter"/>
                <a:ea typeface="Inter"/>
                <a:cs typeface="Inter"/>
                <a:sym typeface="Inter"/>
              </a:rPr>
              <a:t>Our dashboard introduces a novel approach to OSINT investigations by seamlessly integrating four powerful tools: Shodan, theHarvester, Google Dorks, and Maltego. Unlike other solutions available in the market that often require analysts to juggle multiple applications and disparate data sources, our platform provides a single, unified environment for comprehensive intelligence gathering.</a:t>
            </a:r>
          </a:p>
        </p:txBody>
      </p:sp>
      <p:sp>
        <p:nvSpPr>
          <p:cNvPr name="TextBox 10" id="10"/>
          <p:cNvSpPr txBox="true"/>
          <p:nvPr/>
        </p:nvSpPr>
        <p:spPr>
          <a:xfrm rot="0">
            <a:off x="943421" y="7292280"/>
            <a:ext cx="16401157" cy="2251025"/>
          </a:xfrm>
          <a:prstGeom prst="rect">
            <a:avLst/>
          </a:prstGeom>
        </p:spPr>
        <p:txBody>
          <a:bodyPr anchor="t" rtlCol="false" tIns="0" lIns="0" bIns="0" rIns="0">
            <a:spAutoFit/>
          </a:bodyPr>
          <a:lstStyle/>
          <a:p>
            <a:pPr algn="l">
              <a:lnSpc>
                <a:spcPts val="3374"/>
              </a:lnSpc>
            </a:pPr>
            <a:r>
              <a:rPr lang="en-US" sz="2062">
                <a:solidFill>
                  <a:srgbClr val="272525"/>
                </a:solidFill>
                <a:latin typeface="Inter"/>
                <a:ea typeface="Inter"/>
                <a:cs typeface="Inter"/>
                <a:sym typeface="Inter"/>
              </a:rPr>
              <a:t>This </a:t>
            </a:r>
            <a:r>
              <a:rPr lang="en-US" sz="2062" b="true">
                <a:solidFill>
                  <a:srgbClr val="272525"/>
                </a:solidFill>
                <a:latin typeface="Inter Bold"/>
                <a:ea typeface="Inter Bold"/>
                <a:cs typeface="Inter Bold"/>
                <a:sym typeface="Inter Bold"/>
              </a:rPr>
              <a:t>integrated approach</a:t>
            </a:r>
            <a:r>
              <a:rPr lang="en-US" sz="2062">
                <a:solidFill>
                  <a:srgbClr val="272525"/>
                </a:solidFill>
                <a:latin typeface="Inter"/>
                <a:ea typeface="Inter"/>
                <a:cs typeface="Inter"/>
                <a:sym typeface="Inter"/>
              </a:rPr>
              <a:t> ensures that data from various sources is correlated and presented in a cohesive manner, offering a holistic view of the target. The </a:t>
            </a:r>
            <a:r>
              <a:rPr lang="en-US" sz="2062" b="true">
                <a:solidFill>
                  <a:srgbClr val="272525"/>
                </a:solidFill>
                <a:latin typeface="Inter Bold"/>
                <a:ea typeface="Inter Bold"/>
                <a:cs typeface="Inter Bold"/>
                <a:sym typeface="Inter Bold"/>
              </a:rPr>
              <a:t>centralized visualization</a:t>
            </a:r>
            <a:r>
              <a:rPr lang="en-US" sz="2062">
                <a:solidFill>
                  <a:srgbClr val="272525"/>
                </a:solidFill>
                <a:latin typeface="Inter"/>
                <a:ea typeface="Inter"/>
                <a:cs typeface="Inter"/>
                <a:sym typeface="Inter"/>
              </a:rPr>
              <a:t> capabilities allow users to analyze complex relationships and patterns that might otherwise be missed when using fragmented tools. Furthermore, the </a:t>
            </a:r>
            <a:r>
              <a:rPr lang="en-US" sz="2062" b="true">
                <a:solidFill>
                  <a:srgbClr val="272525"/>
                </a:solidFill>
                <a:latin typeface="Inter Bold"/>
                <a:ea typeface="Inter Bold"/>
                <a:cs typeface="Inter Bold"/>
                <a:sym typeface="Inter Bold"/>
              </a:rPr>
              <a:t>seamless workflow</a:t>
            </a:r>
            <a:r>
              <a:rPr lang="en-US" sz="2062">
                <a:solidFill>
                  <a:srgbClr val="272525"/>
                </a:solidFill>
                <a:latin typeface="Inter"/>
                <a:ea typeface="Inter"/>
                <a:cs typeface="Inter"/>
                <a:sym typeface="Inter"/>
              </a:rPr>
              <a:t> significantly enhances efficiency, eliminating the need to constantly switch between different interfaces, reducing cognitive load, and accelerating the investigation process from data collection to insightful analysis.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645319" y="497384"/>
            <a:ext cx="2304752" cy="297656"/>
          </a:xfrm>
          <a:prstGeom prst="rect">
            <a:avLst/>
          </a:prstGeom>
        </p:spPr>
        <p:txBody>
          <a:bodyPr anchor="t" rtlCol="false" tIns="0" lIns="0" bIns="0" rIns="0">
            <a:spAutoFit/>
          </a:bodyPr>
          <a:lstStyle/>
          <a:p>
            <a:pPr algn="l">
              <a:lnSpc>
                <a:spcPts val="2249"/>
              </a:lnSpc>
            </a:pPr>
            <a:r>
              <a:rPr lang="en-US" sz="1812" b="true">
                <a:solidFill>
                  <a:srgbClr val="000000"/>
                </a:solidFill>
                <a:latin typeface="Inter Bold"/>
                <a:ea typeface="Inter Bold"/>
                <a:cs typeface="Inter Bold"/>
                <a:sym typeface="Inter Bold"/>
              </a:rPr>
              <a:t>Strategic Roadmap</a:t>
            </a:r>
          </a:p>
        </p:txBody>
      </p:sp>
      <p:sp>
        <p:nvSpPr>
          <p:cNvPr name="TextBox 7" id="7"/>
          <p:cNvSpPr txBox="true"/>
          <p:nvPr/>
        </p:nvSpPr>
        <p:spPr>
          <a:xfrm rot="0">
            <a:off x="645319" y="849660"/>
            <a:ext cx="6856413" cy="561975"/>
          </a:xfrm>
          <a:prstGeom prst="rect">
            <a:avLst/>
          </a:prstGeom>
        </p:spPr>
        <p:txBody>
          <a:bodyPr anchor="t" rtlCol="false" tIns="0" lIns="0" bIns="0" rIns="0">
            <a:spAutoFit/>
          </a:bodyPr>
          <a:lstStyle/>
          <a:p>
            <a:pPr algn="l">
              <a:lnSpc>
                <a:spcPts val="4499"/>
              </a:lnSpc>
            </a:pPr>
            <a:r>
              <a:rPr lang="en-US" sz="3625" b="true">
                <a:solidFill>
                  <a:srgbClr val="000000"/>
                </a:solidFill>
                <a:latin typeface="Inter Bold"/>
                <a:ea typeface="Inter Bold"/>
                <a:cs typeface="Inter Bold"/>
                <a:sym typeface="Inter Bold"/>
              </a:rPr>
              <a:t>Future Development Priorities</a:t>
            </a:r>
          </a:p>
        </p:txBody>
      </p:sp>
      <p:sp>
        <p:nvSpPr>
          <p:cNvPr name="TextBox 8" id="8"/>
          <p:cNvSpPr txBox="true"/>
          <p:nvPr/>
        </p:nvSpPr>
        <p:spPr>
          <a:xfrm rot="0">
            <a:off x="645319" y="1654671"/>
            <a:ext cx="16997362" cy="361652"/>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Transforming this prototype into a production-grade threat intelligence platform requires systematic enhancement across integration, analytics, security, and automation layers.</a:t>
            </a:r>
          </a:p>
        </p:txBody>
      </p:sp>
      <p:grpSp>
        <p:nvGrpSpPr>
          <p:cNvPr name="Group 9" id="9"/>
          <p:cNvGrpSpPr>
            <a:grpSpLocks noChangeAspect="true"/>
          </p:cNvGrpSpPr>
          <p:nvPr/>
        </p:nvGrpSpPr>
        <p:grpSpPr>
          <a:xfrm rot="0">
            <a:off x="645319" y="2223641"/>
            <a:ext cx="553045" cy="1428750"/>
            <a:chOff x="0" y="0"/>
            <a:chExt cx="737393" cy="1905000"/>
          </a:xfrm>
        </p:grpSpPr>
        <p:sp>
          <p:nvSpPr>
            <p:cNvPr name="Freeform 10" id="10"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11" id="11"/>
          <p:cNvSpPr txBox="true"/>
          <p:nvPr/>
        </p:nvSpPr>
        <p:spPr>
          <a:xfrm rot="0">
            <a:off x="1382614" y="2398365"/>
            <a:ext cx="2304752" cy="297656"/>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Live API Integration</a:t>
            </a:r>
          </a:p>
        </p:txBody>
      </p:sp>
      <p:sp>
        <p:nvSpPr>
          <p:cNvPr name="TextBox 12" id="12"/>
          <p:cNvSpPr txBox="true"/>
          <p:nvPr/>
        </p:nvSpPr>
        <p:spPr>
          <a:xfrm rot="0">
            <a:off x="1382614" y="2739926"/>
            <a:ext cx="16260067" cy="361652"/>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Connect to Shodan, Censys, VirusTotal, Hunter.io, and emerging threat feeds for real-time intelligence.</a:t>
            </a:r>
          </a:p>
        </p:txBody>
      </p:sp>
      <p:grpSp>
        <p:nvGrpSpPr>
          <p:cNvPr name="Group 13" id="13"/>
          <p:cNvGrpSpPr>
            <a:grpSpLocks noChangeAspect="true"/>
          </p:cNvGrpSpPr>
          <p:nvPr/>
        </p:nvGrpSpPr>
        <p:grpSpPr>
          <a:xfrm rot="0">
            <a:off x="921841" y="3514130"/>
            <a:ext cx="553045" cy="1428750"/>
            <a:chOff x="0" y="0"/>
            <a:chExt cx="737393" cy="1905000"/>
          </a:xfrm>
        </p:grpSpPr>
        <p:sp>
          <p:nvSpPr>
            <p:cNvPr name="Freeform 14" id="14"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15" id="15"/>
          <p:cNvSpPr txBox="true"/>
          <p:nvPr/>
        </p:nvSpPr>
        <p:spPr>
          <a:xfrm rot="0">
            <a:off x="1659136" y="3688854"/>
            <a:ext cx="2304752" cy="297656"/>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Enhanced Analytics</a:t>
            </a:r>
          </a:p>
        </p:txBody>
      </p:sp>
      <p:sp>
        <p:nvSpPr>
          <p:cNvPr name="TextBox 16" id="16"/>
          <p:cNvSpPr txBox="true"/>
          <p:nvPr/>
        </p:nvSpPr>
        <p:spPr>
          <a:xfrm rot="0">
            <a:off x="1659136" y="4030415"/>
            <a:ext cx="15983545" cy="361652"/>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Implement correlation engines, frequency analysis, relationship graphs, and visual link analysis for pattern detection.</a:t>
            </a:r>
          </a:p>
        </p:txBody>
      </p:sp>
      <p:grpSp>
        <p:nvGrpSpPr>
          <p:cNvPr name="Group 17" id="17"/>
          <p:cNvGrpSpPr>
            <a:grpSpLocks noChangeAspect="true"/>
          </p:cNvGrpSpPr>
          <p:nvPr/>
        </p:nvGrpSpPr>
        <p:grpSpPr>
          <a:xfrm rot="0">
            <a:off x="1198364" y="4804619"/>
            <a:ext cx="553045" cy="1428750"/>
            <a:chOff x="0" y="0"/>
            <a:chExt cx="737393" cy="1905000"/>
          </a:xfrm>
        </p:grpSpPr>
        <p:sp>
          <p:nvSpPr>
            <p:cNvPr name="Freeform 18" id="18"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19" id="19"/>
          <p:cNvSpPr txBox="true"/>
          <p:nvPr/>
        </p:nvSpPr>
        <p:spPr>
          <a:xfrm rot="0">
            <a:off x="1935659" y="4979343"/>
            <a:ext cx="2847975" cy="276225"/>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Threat Scoring System</a:t>
            </a:r>
          </a:p>
        </p:txBody>
      </p:sp>
      <p:sp>
        <p:nvSpPr>
          <p:cNvPr name="TextBox 20" id="20"/>
          <p:cNvSpPr txBox="true"/>
          <p:nvPr/>
        </p:nvSpPr>
        <p:spPr>
          <a:xfrm rot="0">
            <a:off x="1935659" y="5320904"/>
            <a:ext cx="15707022" cy="361653"/>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Develop severity ranking algorithms for IPs, domains, and emails with contextual risk assessment and prioritization.</a:t>
            </a:r>
          </a:p>
        </p:txBody>
      </p:sp>
      <p:grpSp>
        <p:nvGrpSpPr>
          <p:cNvPr name="Group 21" id="21"/>
          <p:cNvGrpSpPr>
            <a:grpSpLocks noChangeAspect="true"/>
          </p:cNvGrpSpPr>
          <p:nvPr/>
        </p:nvGrpSpPr>
        <p:grpSpPr>
          <a:xfrm rot="0">
            <a:off x="1474886" y="6095108"/>
            <a:ext cx="553045" cy="1428750"/>
            <a:chOff x="0" y="0"/>
            <a:chExt cx="737393" cy="1905000"/>
          </a:xfrm>
        </p:grpSpPr>
        <p:sp>
          <p:nvSpPr>
            <p:cNvPr name="Freeform 22" id="22"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23" id="23"/>
          <p:cNvSpPr txBox="true"/>
          <p:nvPr/>
        </p:nvSpPr>
        <p:spPr>
          <a:xfrm rot="0">
            <a:off x="2212181" y="6269831"/>
            <a:ext cx="2775534" cy="276225"/>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User Accounts &amp; Auth</a:t>
            </a:r>
          </a:p>
        </p:txBody>
      </p:sp>
      <p:sp>
        <p:nvSpPr>
          <p:cNvPr name="TextBox 24" id="24"/>
          <p:cNvSpPr txBox="true"/>
          <p:nvPr/>
        </p:nvSpPr>
        <p:spPr>
          <a:xfrm rot="0">
            <a:off x="2212181" y="6611391"/>
            <a:ext cx="15430500" cy="361653"/>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Add Flask-Login authentication, role-based access control, user workspaces, and saved investigation histories.</a:t>
            </a:r>
          </a:p>
        </p:txBody>
      </p:sp>
      <p:grpSp>
        <p:nvGrpSpPr>
          <p:cNvPr name="Group 25" id="25"/>
          <p:cNvGrpSpPr>
            <a:grpSpLocks noChangeAspect="true"/>
          </p:cNvGrpSpPr>
          <p:nvPr/>
        </p:nvGrpSpPr>
        <p:grpSpPr>
          <a:xfrm rot="0">
            <a:off x="1198364" y="7385596"/>
            <a:ext cx="553045" cy="1428750"/>
            <a:chOff x="0" y="0"/>
            <a:chExt cx="737393" cy="1905000"/>
          </a:xfrm>
        </p:grpSpPr>
        <p:sp>
          <p:nvSpPr>
            <p:cNvPr name="Freeform 26" id="26"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27" id="27"/>
          <p:cNvSpPr txBox="true"/>
          <p:nvPr/>
        </p:nvSpPr>
        <p:spPr>
          <a:xfrm rot="0">
            <a:off x="1935659" y="7560320"/>
            <a:ext cx="3236554" cy="276225"/>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Automation &amp; Scheduling</a:t>
            </a:r>
          </a:p>
        </p:txBody>
      </p:sp>
      <p:sp>
        <p:nvSpPr>
          <p:cNvPr name="TextBox 28" id="28"/>
          <p:cNvSpPr txBox="true"/>
          <p:nvPr/>
        </p:nvSpPr>
        <p:spPr>
          <a:xfrm rot="0">
            <a:off x="1935659" y="7901880"/>
            <a:ext cx="15707022" cy="361653"/>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Background job processing with cron scheduling, recurring searches, alert triggers, and automated report generation.</a:t>
            </a:r>
          </a:p>
        </p:txBody>
      </p:sp>
      <p:grpSp>
        <p:nvGrpSpPr>
          <p:cNvPr name="Group 29" id="29"/>
          <p:cNvGrpSpPr>
            <a:grpSpLocks noChangeAspect="true"/>
          </p:cNvGrpSpPr>
          <p:nvPr/>
        </p:nvGrpSpPr>
        <p:grpSpPr>
          <a:xfrm rot="0">
            <a:off x="921841" y="8676085"/>
            <a:ext cx="553045" cy="1428750"/>
            <a:chOff x="0" y="0"/>
            <a:chExt cx="737393" cy="1905000"/>
          </a:xfrm>
        </p:grpSpPr>
        <p:sp>
          <p:nvSpPr>
            <p:cNvPr name="Freeform 30" id="30" descr="preencoded.png"/>
            <p:cNvSpPr/>
            <p:nvPr/>
          </p:nvSpPr>
          <p:spPr>
            <a:xfrm flipH="false" flipV="false" rot="0">
              <a:off x="0" y="0"/>
              <a:ext cx="737362" cy="1905000"/>
            </a:xfrm>
            <a:custGeom>
              <a:avLst/>
              <a:gdLst/>
              <a:ahLst/>
              <a:cxnLst/>
              <a:rect r="r" b="b" t="t" l="l"/>
              <a:pathLst>
                <a:path h="1905000" w="737362">
                  <a:moveTo>
                    <a:pt x="0" y="0"/>
                  </a:moveTo>
                  <a:lnTo>
                    <a:pt x="737362" y="0"/>
                  </a:lnTo>
                  <a:lnTo>
                    <a:pt x="737362" y="1905000"/>
                  </a:lnTo>
                  <a:lnTo>
                    <a:pt x="0" y="1905000"/>
                  </a:lnTo>
                  <a:lnTo>
                    <a:pt x="0" y="0"/>
                  </a:lnTo>
                  <a:close/>
                </a:path>
              </a:pathLst>
            </a:custGeom>
            <a:blipFill>
              <a:blip r:embed="rId3"/>
              <a:stretch>
                <a:fillRect l="0" t="-53" r="-4" b="-53"/>
              </a:stretch>
            </a:blipFill>
          </p:spPr>
        </p:sp>
      </p:grpSp>
      <p:sp>
        <p:nvSpPr>
          <p:cNvPr name="TextBox 31" id="31"/>
          <p:cNvSpPr txBox="true"/>
          <p:nvPr/>
        </p:nvSpPr>
        <p:spPr>
          <a:xfrm rot="0">
            <a:off x="1659136" y="8850809"/>
            <a:ext cx="3124497" cy="276225"/>
          </a:xfrm>
          <a:prstGeom prst="rect">
            <a:avLst/>
          </a:prstGeom>
        </p:spPr>
        <p:txBody>
          <a:bodyPr anchor="t" rtlCol="false" tIns="0" lIns="0" bIns="0" rIns="0">
            <a:spAutoFit/>
          </a:bodyPr>
          <a:lstStyle/>
          <a:p>
            <a:pPr algn="l">
              <a:lnSpc>
                <a:spcPts val="2249"/>
              </a:lnSpc>
            </a:pPr>
            <a:r>
              <a:rPr lang="en-US" sz="1812" b="true">
                <a:solidFill>
                  <a:srgbClr val="272525"/>
                </a:solidFill>
                <a:latin typeface="Inter Bold"/>
                <a:ea typeface="Inter Bold"/>
                <a:cs typeface="Inter Bold"/>
                <a:sym typeface="Inter Bold"/>
              </a:rPr>
              <a:t>Advanced Visualization</a:t>
            </a:r>
          </a:p>
        </p:txBody>
      </p:sp>
      <p:sp>
        <p:nvSpPr>
          <p:cNvPr name="TextBox 32" id="32"/>
          <p:cNvSpPr txBox="true"/>
          <p:nvPr/>
        </p:nvSpPr>
        <p:spPr>
          <a:xfrm rot="0">
            <a:off x="1659136" y="9192369"/>
            <a:ext cx="15983545" cy="361653"/>
          </a:xfrm>
          <a:prstGeom prst="rect">
            <a:avLst/>
          </a:prstGeom>
        </p:spPr>
        <p:txBody>
          <a:bodyPr anchor="t" rtlCol="false" tIns="0" lIns="0" bIns="0" rIns="0">
            <a:spAutoFit/>
          </a:bodyPr>
          <a:lstStyle/>
          <a:p>
            <a:pPr algn="l">
              <a:lnSpc>
                <a:spcPts val="2312"/>
              </a:lnSpc>
            </a:pPr>
            <a:r>
              <a:rPr lang="en-US" sz="1437">
                <a:solidFill>
                  <a:srgbClr val="272525"/>
                </a:solidFill>
                <a:latin typeface="Inter"/>
                <a:ea typeface="Inter"/>
                <a:cs typeface="Inter"/>
                <a:sym typeface="Inter"/>
              </a:rPr>
              <a:t>Map clustering, heat density analysis, layer toggling, temporal heatmaps, and custom data visualization options.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6F4F4"/>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grpSp>
        <p:nvGrpSpPr>
          <p:cNvPr name="Group 6" id="6"/>
          <p:cNvGrpSpPr>
            <a:grpSpLocks noChangeAspect="true"/>
          </p:cNvGrpSpPr>
          <p:nvPr/>
        </p:nvGrpSpPr>
        <p:grpSpPr>
          <a:xfrm rot="0">
            <a:off x="0" y="0"/>
            <a:ext cx="18288000" cy="3417540"/>
            <a:chOff x="0" y="0"/>
            <a:chExt cx="24384000" cy="4556720"/>
          </a:xfrm>
        </p:grpSpPr>
        <p:sp>
          <p:nvSpPr>
            <p:cNvPr name="Freeform 7" id="7" descr="preencoded.png"/>
            <p:cNvSpPr/>
            <p:nvPr/>
          </p:nvSpPr>
          <p:spPr>
            <a:xfrm flipH="false" flipV="false" rot="0">
              <a:off x="0" y="0"/>
              <a:ext cx="24384000" cy="4556760"/>
            </a:xfrm>
            <a:custGeom>
              <a:avLst/>
              <a:gdLst/>
              <a:ahLst/>
              <a:cxnLst/>
              <a:rect r="r" b="b" t="t" l="l"/>
              <a:pathLst>
                <a:path h="4556760" w="24384000">
                  <a:moveTo>
                    <a:pt x="0" y="0"/>
                  </a:moveTo>
                  <a:lnTo>
                    <a:pt x="24384000" y="0"/>
                  </a:lnTo>
                  <a:lnTo>
                    <a:pt x="24384000" y="4556760"/>
                  </a:lnTo>
                  <a:lnTo>
                    <a:pt x="0" y="4556760"/>
                  </a:lnTo>
                  <a:lnTo>
                    <a:pt x="0" y="0"/>
                  </a:lnTo>
                  <a:close/>
                </a:path>
              </a:pathLst>
            </a:custGeom>
            <a:blipFill>
              <a:blip r:embed="rId3"/>
              <a:stretch>
                <a:fillRect l="0" t="-28" r="0" b="-27"/>
              </a:stretch>
            </a:blipFill>
          </p:spPr>
        </p:sp>
      </p:grpSp>
      <p:sp>
        <p:nvSpPr>
          <p:cNvPr name="TextBox 8" id="8"/>
          <p:cNvSpPr txBox="true"/>
          <p:nvPr/>
        </p:nvSpPr>
        <p:spPr>
          <a:xfrm rot="0">
            <a:off x="956816" y="4141886"/>
            <a:ext cx="6835080" cy="882997"/>
          </a:xfrm>
          <a:prstGeom prst="rect">
            <a:avLst/>
          </a:prstGeom>
        </p:spPr>
        <p:txBody>
          <a:bodyPr anchor="t" rtlCol="false" tIns="0" lIns="0" bIns="0" rIns="0">
            <a:spAutoFit/>
          </a:bodyPr>
          <a:lstStyle/>
          <a:p>
            <a:pPr algn="l">
              <a:lnSpc>
                <a:spcPts val="6687"/>
              </a:lnSpc>
            </a:pPr>
            <a:r>
              <a:rPr lang="en-US" sz="5374" b="true">
                <a:solidFill>
                  <a:srgbClr val="000000"/>
                </a:solidFill>
                <a:latin typeface="Inter Bold"/>
                <a:ea typeface="Inter Bold"/>
                <a:cs typeface="Inter Bold"/>
                <a:sym typeface="Inter Bold"/>
              </a:rPr>
              <a:t>Path to Production</a:t>
            </a:r>
          </a:p>
        </p:txBody>
      </p:sp>
      <p:sp>
        <p:nvSpPr>
          <p:cNvPr name="TextBox 9" id="9"/>
          <p:cNvSpPr txBox="true"/>
          <p:nvPr/>
        </p:nvSpPr>
        <p:spPr>
          <a:xfrm rot="0">
            <a:off x="956816" y="5339655"/>
            <a:ext cx="16374367" cy="1407468"/>
          </a:xfrm>
          <a:prstGeom prst="rect">
            <a:avLst/>
          </a:prstGeom>
        </p:spPr>
        <p:txBody>
          <a:bodyPr anchor="t" rtlCol="false" tIns="0" lIns="0" bIns="0" rIns="0">
            <a:spAutoFit/>
          </a:bodyPr>
          <a:lstStyle/>
          <a:p>
            <a:pPr algn="l">
              <a:lnSpc>
                <a:spcPts val="3437"/>
              </a:lnSpc>
            </a:pPr>
            <a:r>
              <a:rPr lang="en-US" sz="2125">
                <a:solidFill>
                  <a:srgbClr val="272525"/>
                </a:solidFill>
                <a:latin typeface="Inter"/>
                <a:ea typeface="Inter"/>
                <a:cs typeface="Inter"/>
                <a:sym typeface="Inter"/>
              </a:rPr>
              <a:t>This OSINT Threat Intelligence Dashboard provides a solid foundation for enterprise threat intelligence operations. The modular architecture enables iterative enhancement while maintaining stability. Focus initial production deployment on API integration, authentication, and advanced analytics to maximize operational impact.</a:t>
            </a:r>
          </a:p>
        </p:txBody>
      </p:sp>
      <p:grpSp>
        <p:nvGrpSpPr>
          <p:cNvPr name="Group 10" id="10"/>
          <p:cNvGrpSpPr/>
          <p:nvPr/>
        </p:nvGrpSpPr>
        <p:grpSpPr>
          <a:xfrm rot="0">
            <a:off x="952054" y="7049840"/>
            <a:ext cx="5285334" cy="2489001"/>
            <a:chOff x="0" y="0"/>
            <a:chExt cx="7047112" cy="3318668"/>
          </a:xfrm>
        </p:grpSpPr>
        <p:sp>
          <p:nvSpPr>
            <p:cNvPr name="Freeform 11" id="11"/>
            <p:cNvSpPr/>
            <p:nvPr/>
          </p:nvSpPr>
          <p:spPr>
            <a:xfrm flipH="false" flipV="false" rot="0">
              <a:off x="6350" y="6350"/>
              <a:ext cx="7034403" cy="3305937"/>
            </a:xfrm>
            <a:custGeom>
              <a:avLst/>
              <a:gdLst/>
              <a:ahLst/>
              <a:cxnLst/>
              <a:rect r="r" b="b" t="t" l="l"/>
              <a:pathLst>
                <a:path h="3305937" w="7034403">
                  <a:moveTo>
                    <a:pt x="0" y="874903"/>
                  </a:moveTo>
                  <a:cubicBezTo>
                    <a:pt x="0" y="391668"/>
                    <a:pt x="392557" y="0"/>
                    <a:pt x="876681" y="0"/>
                  </a:cubicBezTo>
                  <a:lnTo>
                    <a:pt x="6157722" y="0"/>
                  </a:lnTo>
                  <a:cubicBezTo>
                    <a:pt x="6641846" y="0"/>
                    <a:pt x="7034403" y="391668"/>
                    <a:pt x="7034403" y="874903"/>
                  </a:cubicBezTo>
                  <a:lnTo>
                    <a:pt x="7034403" y="2431034"/>
                  </a:lnTo>
                  <a:cubicBezTo>
                    <a:pt x="7034403" y="2914269"/>
                    <a:pt x="6641846" y="3305937"/>
                    <a:pt x="6157722" y="3305937"/>
                  </a:cubicBezTo>
                  <a:lnTo>
                    <a:pt x="876681" y="3305937"/>
                  </a:lnTo>
                  <a:cubicBezTo>
                    <a:pt x="392557" y="3305937"/>
                    <a:pt x="0" y="2914269"/>
                    <a:pt x="0" y="2431034"/>
                  </a:cubicBezTo>
                  <a:close/>
                </a:path>
              </a:pathLst>
            </a:custGeom>
            <a:solidFill>
              <a:srgbClr val="DADBF1"/>
            </a:solidFill>
          </p:spPr>
        </p:sp>
        <p:sp>
          <p:nvSpPr>
            <p:cNvPr name="Freeform 12" id="12"/>
            <p:cNvSpPr/>
            <p:nvPr/>
          </p:nvSpPr>
          <p:spPr>
            <a:xfrm flipH="false" flipV="false" rot="0">
              <a:off x="0" y="0"/>
              <a:ext cx="7047103" cy="3318637"/>
            </a:xfrm>
            <a:custGeom>
              <a:avLst/>
              <a:gdLst/>
              <a:ahLst/>
              <a:cxnLst/>
              <a:rect r="r" b="b" t="t" l="l"/>
              <a:pathLst>
                <a:path h="3318637" w="7047103">
                  <a:moveTo>
                    <a:pt x="0" y="881253"/>
                  </a:moveTo>
                  <a:cubicBezTo>
                    <a:pt x="0" y="394589"/>
                    <a:pt x="395351" y="0"/>
                    <a:pt x="883031" y="0"/>
                  </a:cubicBezTo>
                  <a:lnTo>
                    <a:pt x="6164072" y="0"/>
                  </a:lnTo>
                  <a:lnTo>
                    <a:pt x="6164072" y="6350"/>
                  </a:lnTo>
                  <a:lnTo>
                    <a:pt x="6164072" y="0"/>
                  </a:lnTo>
                  <a:cubicBezTo>
                    <a:pt x="6651752" y="0"/>
                    <a:pt x="7047103" y="394589"/>
                    <a:pt x="7047103" y="881253"/>
                  </a:cubicBezTo>
                  <a:lnTo>
                    <a:pt x="7040753" y="881253"/>
                  </a:lnTo>
                  <a:lnTo>
                    <a:pt x="7047103" y="881253"/>
                  </a:lnTo>
                  <a:lnTo>
                    <a:pt x="7047103" y="2437384"/>
                  </a:lnTo>
                  <a:lnTo>
                    <a:pt x="7040753" y="2437384"/>
                  </a:lnTo>
                  <a:lnTo>
                    <a:pt x="7047103" y="2437384"/>
                  </a:lnTo>
                  <a:cubicBezTo>
                    <a:pt x="7047103" y="2924048"/>
                    <a:pt x="6651752" y="3318637"/>
                    <a:pt x="6164072" y="3318637"/>
                  </a:cubicBezTo>
                  <a:lnTo>
                    <a:pt x="6164072" y="3312287"/>
                  </a:lnTo>
                  <a:lnTo>
                    <a:pt x="6164072" y="3318637"/>
                  </a:lnTo>
                  <a:lnTo>
                    <a:pt x="883031" y="3318637"/>
                  </a:lnTo>
                  <a:lnTo>
                    <a:pt x="883031" y="3312287"/>
                  </a:lnTo>
                  <a:lnTo>
                    <a:pt x="883031" y="3318637"/>
                  </a:lnTo>
                  <a:cubicBezTo>
                    <a:pt x="395351" y="3318637"/>
                    <a:pt x="0" y="2924175"/>
                    <a:pt x="0" y="2437384"/>
                  </a:cubicBezTo>
                  <a:lnTo>
                    <a:pt x="0" y="881253"/>
                  </a:lnTo>
                  <a:lnTo>
                    <a:pt x="6350" y="881253"/>
                  </a:lnTo>
                  <a:lnTo>
                    <a:pt x="0" y="881253"/>
                  </a:lnTo>
                  <a:moveTo>
                    <a:pt x="12700" y="881253"/>
                  </a:moveTo>
                  <a:lnTo>
                    <a:pt x="12700" y="2437384"/>
                  </a:lnTo>
                  <a:lnTo>
                    <a:pt x="6350" y="2437384"/>
                  </a:lnTo>
                  <a:lnTo>
                    <a:pt x="12700" y="2437384"/>
                  </a:lnTo>
                  <a:cubicBezTo>
                    <a:pt x="12700" y="2917063"/>
                    <a:pt x="402336" y="3305937"/>
                    <a:pt x="883031" y="3305937"/>
                  </a:cubicBezTo>
                  <a:lnTo>
                    <a:pt x="6164072" y="3305937"/>
                  </a:lnTo>
                  <a:cubicBezTo>
                    <a:pt x="6644767" y="3305937"/>
                    <a:pt x="7034403" y="2917063"/>
                    <a:pt x="7034403" y="2437384"/>
                  </a:cubicBezTo>
                  <a:lnTo>
                    <a:pt x="7034403" y="881253"/>
                  </a:lnTo>
                  <a:cubicBezTo>
                    <a:pt x="7034403" y="401574"/>
                    <a:pt x="6644767" y="12700"/>
                    <a:pt x="6164072" y="12700"/>
                  </a:cubicBezTo>
                  <a:lnTo>
                    <a:pt x="883031" y="12700"/>
                  </a:lnTo>
                  <a:lnTo>
                    <a:pt x="883031" y="6350"/>
                  </a:lnTo>
                  <a:lnTo>
                    <a:pt x="883031" y="12700"/>
                  </a:lnTo>
                  <a:cubicBezTo>
                    <a:pt x="402336" y="12700"/>
                    <a:pt x="12700" y="401574"/>
                    <a:pt x="12700" y="881253"/>
                  </a:cubicBezTo>
                  <a:close/>
                </a:path>
              </a:pathLst>
            </a:custGeom>
            <a:solidFill>
              <a:srgbClr val="C0C1D7"/>
            </a:solidFill>
          </p:spPr>
        </p:sp>
      </p:grpSp>
      <p:sp>
        <p:nvSpPr>
          <p:cNvPr name="TextBox 13" id="13"/>
          <p:cNvSpPr txBox="true"/>
          <p:nvPr/>
        </p:nvSpPr>
        <p:spPr>
          <a:xfrm rot="0">
            <a:off x="1239739" y="7242274"/>
            <a:ext cx="4709964" cy="1407467"/>
          </a:xfrm>
          <a:prstGeom prst="rect">
            <a:avLst/>
          </a:prstGeom>
        </p:spPr>
        <p:txBody>
          <a:bodyPr anchor="t" rtlCol="false" tIns="0" lIns="0" bIns="0" rIns="0">
            <a:spAutoFit/>
          </a:bodyPr>
          <a:lstStyle/>
          <a:p>
            <a:pPr algn="l">
              <a:lnSpc>
                <a:spcPts val="3437"/>
              </a:lnSpc>
            </a:pPr>
            <a:r>
              <a:rPr lang="en-US" sz="2125" b="true">
                <a:solidFill>
                  <a:srgbClr val="272525"/>
                </a:solidFill>
                <a:latin typeface="Inter Bold"/>
                <a:ea typeface="Inter Bold"/>
                <a:cs typeface="Inter Bold"/>
                <a:sym typeface="Inter Bold"/>
              </a:rPr>
              <a:t>Immediate Priority:</a:t>
            </a:r>
            <a:r>
              <a:rPr lang="en-US" sz="2125">
                <a:solidFill>
                  <a:srgbClr val="272525"/>
                </a:solidFill>
                <a:latin typeface="Inter"/>
                <a:ea typeface="Inter"/>
                <a:cs typeface="Inter"/>
                <a:sym typeface="Inter"/>
              </a:rPr>
              <a:t> Live API integration for real-time threat data at scale.</a:t>
            </a:r>
          </a:p>
        </p:txBody>
      </p:sp>
      <p:grpSp>
        <p:nvGrpSpPr>
          <p:cNvPr name="Group 14" id="14"/>
          <p:cNvGrpSpPr/>
          <p:nvPr/>
        </p:nvGrpSpPr>
        <p:grpSpPr>
          <a:xfrm rot="0">
            <a:off x="6501259" y="7049840"/>
            <a:ext cx="5285334" cy="2489001"/>
            <a:chOff x="0" y="0"/>
            <a:chExt cx="7047112" cy="3318668"/>
          </a:xfrm>
        </p:grpSpPr>
        <p:sp>
          <p:nvSpPr>
            <p:cNvPr name="Freeform 15" id="15"/>
            <p:cNvSpPr/>
            <p:nvPr/>
          </p:nvSpPr>
          <p:spPr>
            <a:xfrm flipH="false" flipV="false" rot="0">
              <a:off x="6350" y="6350"/>
              <a:ext cx="7034403" cy="3305937"/>
            </a:xfrm>
            <a:custGeom>
              <a:avLst/>
              <a:gdLst/>
              <a:ahLst/>
              <a:cxnLst/>
              <a:rect r="r" b="b" t="t" l="l"/>
              <a:pathLst>
                <a:path h="3305937" w="7034403">
                  <a:moveTo>
                    <a:pt x="0" y="874903"/>
                  </a:moveTo>
                  <a:cubicBezTo>
                    <a:pt x="0" y="391668"/>
                    <a:pt x="392557" y="0"/>
                    <a:pt x="876681" y="0"/>
                  </a:cubicBezTo>
                  <a:lnTo>
                    <a:pt x="6157722" y="0"/>
                  </a:lnTo>
                  <a:cubicBezTo>
                    <a:pt x="6641846" y="0"/>
                    <a:pt x="7034403" y="391668"/>
                    <a:pt x="7034403" y="874903"/>
                  </a:cubicBezTo>
                  <a:lnTo>
                    <a:pt x="7034403" y="2431034"/>
                  </a:lnTo>
                  <a:cubicBezTo>
                    <a:pt x="7034403" y="2914269"/>
                    <a:pt x="6641846" y="3305937"/>
                    <a:pt x="6157722" y="3305937"/>
                  </a:cubicBezTo>
                  <a:lnTo>
                    <a:pt x="876681" y="3305937"/>
                  </a:lnTo>
                  <a:cubicBezTo>
                    <a:pt x="392557" y="3305937"/>
                    <a:pt x="0" y="2914269"/>
                    <a:pt x="0" y="2431034"/>
                  </a:cubicBezTo>
                  <a:close/>
                </a:path>
              </a:pathLst>
            </a:custGeom>
            <a:solidFill>
              <a:srgbClr val="DADBF1"/>
            </a:solidFill>
          </p:spPr>
        </p:sp>
        <p:sp>
          <p:nvSpPr>
            <p:cNvPr name="Freeform 16" id="16"/>
            <p:cNvSpPr/>
            <p:nvPr/>
          </p:nvSpPr>
          <p:spPr>
            <a:xfrm flipH="false" flipV="false" rot="0">
              <a:off x="0" y="0"/>
              <a:ext cx="7047103" cy="3318637"/>
            </a:xfrm>
            <a:custGeom>
              <a:avLst/>
              <a:gdLst/>
              <a:ahLst/>
              <a:cxnLst/>
              <a:rect r="r" b="b" t="t" l="l"/>
              <a:pathLst>
                <a:path h="3318637" w="7047103">
                  <a:moveTo>
                    <a:pt x="0" y="881253"/>
                  </a:moveTo>
                  <a:cubicBezTo>
                    <a:pt x="0" y="394589"/>
                    <a:pt x="395351" y="0"/>
                    <a:pt x="883031" y="0"/>
                  </a:cubicBezTo>
                  <a:lnTo>
                    <a:pt x="6164072" y="0"/>
                  </a:lnTo>
                  <a:lnTo>
                    <a:pt x="6164072" y="6350"/>
                  </a:lnTo>
                  <a:lnTo>
                    <a:pt x="6164072" y="0"/>
                  </a:lnTo>
                  <a:cubicBezTo>
                    <a:pt x="6651752" y="0"/>
                    <a:pt x="7047103" y="394589"/>
                    <a:pt x="7047103" y="881253"/>
                  </a:cubicBezTo>
                  <a:lnTo>
                    <a:pt x="7040753" y="881253"/>
                  </a:lnTo>
                  <a:lnTo>
                    <a:pt x="7047103" y="881253"/>
                  </a:lnTo>
                  <a:lnTo>
                    <a:pt x="7047103" y="2437384"/>
                  </a:lnTo>
                  <a:lnTo>
                    <a:pt x="7040753" y="2437384"/>
                  </a:lnTo>
                  <a:lnTo>
                    <a:pt x="7047103" y="2437384"/>
                  </a:lnTo>
                  <a:cubicBezTo>
                    <a:pt x="7047103" y="2924048"/>
                    <a:pt x="6651752" y="3318637"/>
                    <a:pt x="6164072" y="3318637"/>
                  </a:cubicBezTo>
                  <a:lnTo>
                    <a:pt x="6164072" y="3312287"/>
                  </a:lnTo>
                  <a:lnTo>
                    <a:pt x="6164072" y="3318637"/>
                  </a:lnTo>
                  <a:lnTo>
                    <a:pt x="883031" y="3318637"/>
                  </a:lnTo>
                  <a:lnTo>
                    <a:pt x="883031" y="3312287"/>
                  </a:lnTo>
                  <a:lnTo>
                    <a:pt x="883031" y="3318637"/>
                  </a:lnTo>
                  <a:cubicBezTo>
                    <a:pt x="395351" y="3318637"/>
                    <a:pt x="0" y="2924175"/>
                    <a:pt x="0" y="2437384"/>
                  </a:cubicBezTo>
                  <a:lnTo>
                    <a:pt x="0" y="881253"/>
                  </a:lnTo>
                  <a:lnTo>
                    <a:pt x="6350" y="881253"/>
                  </a:lnTo>
                  <a:lnTo>
                    <a:pt x="0" y="881253"/>
                  </a:lnTo>
                  <a:moveTo>
                    <a:pt x="12700" y="881253"/>
                  </a:moveTo>
                  <a:lnTo>
                    <a:pt x="12700" y="2437384"/>
                  </a:lnTo>
                  <a:lnTo>
                    <a:pt x="6350" y="2437384"/>
                  </a:lnTo>
                  <a:lnTo>
                    <a:pt x="12700" y="2437384"/>
                  </a:lnTo>
                  <a:cubicBezTo>
                    <a:pt x="12700" y="2917063"/>
                    <a:pt x="402336" y="3305937"/>
                    <a:pt x="883031" y="3305937"/>
                  </a:cubicBezTo>
                  <a:lnTo>
                    <a:pt x="6164072" y="3305937"/>
                  </a:lnTo>
                  <a:cubicBezTo>
                    <a:pt x="6644767" y="3305937"/>
                    <a:pt x="7034403" y="2917063"/>
                    <a:pt x="7034403" y="2437384"/>
                  </a:cubicBezTo>
                  <a:lnTo>
                    <a:pt x="7034403" y="881253"/>
                  </a:lnTo>
                  <a:cubicBezTo>
                    <a:pt x="7034403" y="401574"/>
                    <a:pt x="6644767" y="12700"/>
                    <a:pt x="6164072" y="12700"/>
                  </a:cubicBezTo>
                  <a:lnTo>
                    <a:pt x="883031" y="12700"/>
                  </a:lnTo>
                  <a:lnTo>
                    <a:pt x="883031" y="6350"/>
                  </a:lnTo>
                  <a:lnTo>
                    <a:pt x="883031" y="12700"/>
                  </a:lnTo>
                  <a:cubicBezTo>
                    <a:pt x="402336" y="12700"/>
                    <a:pt x="12700" y="401574"/>
                    <a:pt x="12700" y="881253"/>
                  </a:cubicBezTo>
                  <a:close/>
                </a:path>
              </a:pathLst>
            </a:custGeom>
            <a:solidFill>
              <a:srgbClr val="C0C1D7"/>
            </a:solidFill>
          </p:spPr>
        </p:sp>
      </p:grpSp>
      <p:sp>
        <p:nvSpPr>
          <p:cNvPr name="TextBox 17" id="17"/>
          <p:cNvSpPr txBox="true"/>
          <p:nvPr/>
        </p:nvSpPr>
        <p:spPr>
          <a:xfrm rot="0">
            <a:off x="6788944" y="7242274"/>
            <a:ext cx="4709964" cy="1407467"/>
          </a:xfrm>
          <a:prstGeom prst="rect">
            <a:avLst/>
          </a:prstGeom>
        </p:spPr>
        <p:txBody>
          <a:bodyPr anchor="t" rtlCol="false" tIns="0" lIns="0" bIns="0" rIns="0">
            <a:spAutoFit/>
          </a:bodyPr>
          <a:lstStyle/>
          <a:p>
            <a:pPr algn="l">
              <a:lnSpc>
                <a:spcPts val="3437"/>
              </a:lnSpc>
            </a:pPr>
            <a:r>
              <a:rPr lang="en-US" sz="2125" b="true">
                <a:solidFill>
                  <a:srgbClr val="272525"/>
                </a:solidFill>
                <a:latin typeface="Inter Bold"/>
                <a:ea typeface="Inter Bold"/>
                <a:cs typeface="Inter Bold"/>
                <a:sym typeface="Inter Bold"/>
              </a:rPr>
              <a:t>Secondary Priority:</a:t>
            </a:r>
            <a:r>
              <a:rPr lang="en-US" sz="2125">
                <a:solidFill>
                  <a:srgbClr val="272525"/>
                </a:solidFill>
                <a:latin typeface="Inter"/>
                <a:ea typeface="Inter"/>
                <a:cs typeface="Inter"/>
                <a:sym typeface="Inter"/>
              </a:rPr>
              <a:t> Authentication and multi-user support for team collaboration.</a:t>
            </a:r>
          </a:p>
        </p:txBody>
      </p:sp>
      <p:grpSp>
        <p:nvGrpSpPr>
          <p:cNvPr name="Group 18" id="18"/>
          <p:cNvGrpSpPr/>
          <p:nvPr/>
        </p:nvGrpSpPr>
        <p:grpSpPr>
          <a:xfrm rot="0">
            <a:off x="12050465" y="7049840"/>
            <a:ext cx="5285334" cy="2489001"/>
            <a:chOff x="0" y="0"/>
            <a:chExt cx="7047112" cy="3318668"/>
          </a:xfrm>
        </p:grpSpPr>
        <p:sp>
          <p:nvSpPr>
            <p:cNvPr name="Freeform 19" id="19"/>
            <p:cNvSpPr/>
            <p:nvPr/>
          </p:nvSpPr>
          <p:spPr>
            <a:xfrm flipH="false" flipV="false" rot="0">
              <a:off x="6350" y="6350"/>
              <a:ext cx="7034403" cy="3305937"/>
            </a:xfrm>
            <a:custGeom>
              <a:avLst/>
              <a:gdLst/>
              <a:ahLst/>
              <a:cxnLst/>
              <a:rect r="r" b="b" t="t" l="l"/>
              <a:pathLst>
                <a:path h="3305937" w="7034403">
                  <a:moveTo>
                    <a:pt x="0" y="874903"/>
                  </a:moveTo>
                  <a:cubicBezTo>
                    <a:pt x="0" y="391668"/>
                    <a:pt x="392557" y="0"/>
                    <a:pt x="876681" y="0"/>
                  </a:cubicBezTo>
                  <a:lnTo>
                    <a:pt x="6157722" y="0"/>
                  </a:lnTo>
                  <a:cubicBezTo>
                    <a:pt x="6641846" y="0"/>
                    <a:pt x="7034403" y="391668"/>
                    <a:pt x="7034403" y="874903"/>
                  </a:cubicBezTo>
                  <a:lnTo>
                    <a:pt x="7034403" y="2431034"/>
                  </a:lnTo>
                  <a:cubicBezTo>
                    <a:pt x="7034403" y="2914269"/>
                    <a:pt x="6641846" y="3305937"/>
                    <a:pt x="6157722" y="3305937"/>
                  </a:cubicBezTo>
                  <a:lnTo>
                    <a:pt x="876681" y="3305937"/>
                  </a:lnTo>
                  <a:cubicBezTo>
                    <a:pt x="392557" y="3305937"/>
                    <a:pt x="0" y="2914269"/>
                    <a:pt x="0" y="2431034"/>
                  </a:cubicBezTo>
                  <a:close/>
                </a:path>
              </a:pathLst>
            </a:custGeom>
            <a:solidFill>
              <a:srgbClr val="DADBF1"/>
            </a:solidFill>
          </p:spPr>
        </p:sp>
        <p:sp>
          <p:nvSpPr>
            <p:cNvPr name="Freeform 20" id="20"/>
            <p:cNvSpPr/>
            <p:nvPr/>
          </p:nvSpPr>
          <p:spPr>
            <a:xfrm flipH="false" flipV="false" rot="0">
              <a:off x="0" y="0"/>
              <a:ext cx="7047103" cy="3318637"/>
            </a:xfrm>
            <a:custGeom>
              <a:avLst/>
              <a:gdLst/>
              <a:ahLst/>
              <a:cxnLst/>
              <a:rect r="r" b="b" t="t" l="l"/>
              <a:pathLst>
                <a:path h="3318637" w="7047103">
                  <a:moveTo>
                    <a:pt x="0" y="881253"/>
                  </a:moveTo>
                  <a:cubicBezTo>
                    <a:pt x="0" y="394589"/>
                    <a:pt x="395351" y="0"/>
                    <a:pt x="883031" y="0"/>
                  </a:cubicBezTo>
                  <a:lnTo>
                    <a:pt x="6164072" y="0"/>
                  </a:lnTo>
                  <a:lnTo>
                    <a:pt x="6164072" y="6350"/>
                  </a:lnTo>
                  <a:lnTo>
                    <a:pt x="6164072" y="0"/>
                  </a:lnTo>
                  <a:cubicBezTo>
                    <a:pt x="6651752" y="0"/>
                    <a:pt x="7047103" y="394589"/>
                    <a:pt x="7047103" y="881253"/>
                  </a:cubicBezTo>
                  <a:lnTo>
                    <a:pt x="7040753" y="881253"/>
                  </a:lnTo>
                  <a:lnTo>
                    <a:pt x="7047103" y="881253"/>
                  </a:lnTo>
                  <a:lnTo>
                    <a:pt x="7047103" y="2437384"/>
                  </a:lnTo>
                  <a:lnTo>
                    <a:pt x="7040753" y="2437384"/>
                  </a:lnTo>
                  <a:lnTo>
                    <a:pt x="7047103" y="2437384"/>
                  </a:lnTo>
                  <a:cubicBezTo>
                    <a:pt x="7047103" y="2924048"/>
                    <a:pt x="6651752" y="3318637"/>
                    <a:pt x="6164072" y="3318637"/>
                  </a:cubicBezTo>
                  <a:lnTo>
                    <a:pt x="6164072" y="3312287"/>
                  </a:lnTo>
                  <a:lnTo>
                    <a:pt x="6164072" y="3318637"/>
                  </a:lnTo>
                  <a:lnTo>
                    <a:pt x="883031" y="3318637"/>
                  </a:lnTo>
                  <a:lnTo>
                    <a:pt x="883031" y="3312287"/>
                  </a:lnTo>
                  <a:lnTo>
                    <a:pt x="883031" y="3318637"/>
                  </a:lnTo>
                  <a:cubicBezTo>
                    <a:pt x="395351" y="3318637"/>
                    <a:pt x="0" y="2924175"/>
                    <a:pt x="0" y="2437384"/>
                  </a:cubicBezTo>
                  <a:lnTo>
                    <a:pt x="0" y="881253"/>
                  </a:lnTo>
                  <a:lnTo>
                    <a:pt x="6350" y="881253"/>
                  </a:lnTo>
                  <a:lnTo>
                    <a:pt x="0" y="881253"/>
                  </a:lnTo>
                  <a:moveTo>
                    <a:pt x="12700" y="881253"/>
                  </a:moveTo>
                  <a:lnTo>
                    <a:pt x="12700" y="2437384"/>
                  </a:lnTo>
                  <a:lnTo>
                    <a:pt x="6350" y="2437384"/>
                  </a:lnTo>
                  <a:lnTo>
                    <a:pt x="12700" y="2437384"/>
                  </a:lnTo>
                  <a:cubicBezTo>
                    <a:pt x="12700" y="2917063"/>
                    <a:pt x="402336" y="3305937"/>
                    <a:pt x="883031" y="3305937"/>
                  </a:cubicBezTo>
                  <a:lnTo>
                    <a:pt x="6164072" y="3305937"/>
                  </a:lnTo>
                  <a:cubicBezTo>
                    <a:pt x="6644767" y="3305937"/>
                    <a:pt x="7034403" y="2917063"/>
                    <a:pt x="7034403" y="2437384"/>
                  </a:cubicBezTo>
                  <a:lnTo>
                    <a:pt x="7034403" y="881253"/>
                  </a:lnTo>
                  <a:cubicBezTo>
                    <a:pt x="7034403" y="401574"/>
                    <a:pt x="6644767" y="12700"/>
                    <a:pt x="6164072" y="12700"/>
                  </a:cubicBezTo>
                  <a:lnTo>
                    <a:pt x="883031" y="12700"/>
                  </a:lnTo>
                  <a:lnTo>
                    <a:pt x="883031" y="6350"/>
                  </a:lnTo>
                  <a:lnTo>
                    <a:pt x="883031" y="12700"/>
                  </a:lnTo>
                  <a:cubicBezTo>
                    <a:pt x="402336" y="12700"/>
                    <a:pt x="12700" y="401574"/>
                    <a:pt x="12700" y="881253"/>
                  </a:cubicBezTo>
                  <a:close/>
                </a:path>
              </a:pathLst>
            </a:custGeom>
            <a:solidFill>
              <a:srgbClr val="C0C1D7"/>
            </a:solidFill>
          </p:spPr>
        </p:sp>
      </p:grpSp>
      <p:sp>
        <p:nvSpPr>
          <p:cNvPr name="TextBox 21" id="21"/>
          <p:cNvSpPr txBox="true"/>
          <p:nvPr/>
        </p:nvSpPr>
        <p:spPr>
          <a:xfrm rot="0">
            <a:off x="12338149" y="7242274"/>
            <a:ext cx="4709964" cy="1407467"/>
          </a:xfrm>
          <a:prstGeom prst="rect">
            <a:avLst/>
          </a:prstGeom>
        </p:spPr>
        <p:txBody>
          <a:bodyPr anchor="t" rtlCol="false" tIns="0" lIns="0" bIns="0" rIns="0">
            <a:spAutoFit/>
          </a:bodyPr>
          <a:lstStyle/>
          <a:p>
            <a:pPr algn="l">
              <a:lnSpc>
                <a:spcPts val="3437"/>
              </a:lnSpc>
            </a:pPr>
            <a:r>
              <a:rPr lang="en-US" sz="2125" b="true">
                <a:solidFill>
                  <a:srgbClr val="272525"/>
                </a:solidFill>
                <a:latin typeface="Inter Bold"/>
                <a:ea typeface="Inter Bold"/>
                <a:cs typeface="Inter Bold"/>
                <a:sym typeface="Inter Bold"/>
              </a:rPr>
              <a:t>Strategic Focus:</a:t>
            </a:r>
            <a:r>
              <a:rPr lang="en-US" sz="2125">
                <a:solidFill>
                  <a:srgbClr val="272525"/>
                </a:solidFill>
                <a:latin typeface="Inter"/>
                <a:ea typeface="Inter"/>
                <a:cs typeface="Inter"/>
                <a:sym typeface="Inter"/>
              </a:rPr>
              <a:t> Threat scoring and automated alerting for operational efficiency.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DAG4U2hT1Vk</dc:identifier>
  <dcterms:modified xsi:type="dcterms:W3CDTF">2011-08-01T06:04:30Z</dcterms:modified>
  <cp:revision>1</cp:revision>
  <dc:title>OSINT-Threat-Intelligence-Dashboard.pptx</dc:title>
</cp:coreProperties>
</file>

<file path=docProps/thumbnail.jpeg>
</file>